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09" r:id="rId1"/>
  </p:sldMasterIdLst>
  <p:notesMasterIdLst>
    <p:notesMasterId r:id="rId32"/>
  </p:notesMasterIdLst>
  <p:handoutMasterIdLst>
    <p:handoutMasterId r:id="rId33"/>
  </p:handoutMasterIdLst>
  <p:sldIdLst>
    <p:sldId id="267" r:id="rId2"/>
    <p:sldId id="722" r:id="rId3"/>
    <p:sldId id="724" r:id="rId4"/>
    <p:sldId id="725" r:id="rId5"/>
    <p:sldId id="726" r:id="rId6"/>
    <p:sldId id="727" r:id="rId7"/>
    <p:sldId id="728" r:id="rId8"/>
    <p:sldId id="734" r:id="rId9"/>
    <p:sldId id="753" r:id="rId10"/>
    <p:sldId id="756" r:id="rId11"/>
    <p:sldId id="731" r:id="rId12"/>
    <p:sldId id="760" r:id="rId13"/>
    <p:sldId id="744" r:id="rId14"/>
    <p:sldId id="754" r:id="rId15"/>
    <p:sldId id="763" r:id="rId16"/>
    <p:sldId id="758" r:id="rId17"/>
    <p:sldId id="762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59" r:id="rId26"/>
    <p:sldId id="732" r:id="rId27"/>
    <p:sldId id="733" r:id="rId28"/>
    <p:sldId id="751" r:id="rId29"/>
    <p:sldId id="752" r:id="rId30"/>
    <p:sldId id="563" r:id="rId31"/>
  </p:sldIdLst>
  <p:sldSz cx="9144000" cy="6858000" type="screen4x3"/>
  <p:notesSz cx="67945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800000"/>
    <a:srgbClr val="FF3399"/>
    <a:srgbClr val="800080"/>
    <a:srgbClr val="9933FF"/>
    <a:srgbClr val="663300"/>
    <a:srgbClr val="CC0099"/>
    <a:srgbClr val="66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3972" autoAdjust="0"/>
  </p:normalViewPr>
  <p:slideViewPr>
    <p:cSldViewPr snapToGrid="0">
      <p:cViewPr>
        <p:scale>
          <a:sx n="73" d="100"/>
          <a:sy n="73" d="100"/>
        </p:scale>
        <p:origin x="-114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72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D7A45-F09B-4180-82E1-DEDD99A220D6}" type="datetimeFigureOut">
              <a:rPr lang="zh-TW" altLang="en-US" smtClean="0"/>
              <a:pPr/>
              <a:t>2013/12/4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11FE-F156-4AB0-A1E4-C075F9367E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52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D1C7EB-54F8-4BC2-8CDC-22D1E1FAD826}" type="datetimeFigureOut">
              <a:rPr lang="zh-TW" altLang="en-US"/>
              <a:pPr>
                <a:defRPr/>
              </a:pPr>
              <a:t>2013/12/4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09E64A-72F6-4653-8B59-6E194E4EEE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9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64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58FC8-2B47-4D19-B5E8-76A7E9474556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06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58FC8-2B47-4D19-B5E8-76A7E9474556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680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58FC8-2B47-4D19-B5E8-76A7E9474556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58FC8-2B47-4D19-B5E8-76A7E9474556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92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58FC8-2B47-4D19-B5E8-76A7E9474556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6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58FC8-2B47-4D19-B5E8-76A7E9474556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17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17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9E64A-72F6-4653-8B59-6E194E4EEE98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17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916832"/>
            <a:ext cx="5832648" cy="1435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>
              <a:defRPr lang="en-US" altLang="zh-TW" sz="4800" b="1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3501008"/>
            <a:ext cx="4536504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025"/>
            <a:ext cx="539307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100" dirty="0" smtClean="0">
                <a:latin typeface="+mn-lt"/>
                <a:ea typeface="+mn-ea"/>
              </a:rPr>
              <a:t>中華電信版權所有</a:t>
            </a:r>
            <a:r>
              <a:rPr kumimoji="1" lang="en-US" altLang="zh-TW" sz="1100" b="0" kern="12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rPr>
              <a:t>© </a:t>
            </a:r>
            <a:r>
              <a:rPr kumimoji="0" lang="en-US" altLang="zh-TW" sz="1100" dirty="0" smtClean="0">
                <a:latin typeface="+mn-lt"/>
                <a:ea typeface="+mn-ea"/>
              </a:rPr>
              <a:t>2011 Chunghwa Telecom All Rights Reserved.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215313" y="6357938"/>
            <a:ext cx="714375" cy="3571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7786688" y="6286500"/>
            <a:ext cx="1285875" cy="5000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8394700" y="6464300"/>
            <a:ext cx="7858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F9E7AE7-2741-4E52-972E-2A59D3F79A4D}" type="slidenum">
              <a:rPr kumimoji="0" lang="zh-TW" altLang="en-US" sz="1200" smtClean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/>
                <a:cs typeface="Arial Unicode M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dirty="0">
              <a:solidFill>
                <a:schemeClr val="bg2">
                  <a:lumMod val="10000"/>
                </a:schemeClr>
              </a:solidFill>
              <a:latin typeface="+mn-lt"/>
              <a:ea typeface="Arial Unicode MS"/>
              <a:cs typeface="Arial Unicode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219603" y="1438804"/>
            <a:ext cx="4166129" cy="4445529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3"/>
          <p:cNvSpPr>
            <a:spLocks noGrp="1"/>
          </p:cNvSpPr>
          <p:nvPr>
            <p:ph sz="quarter" idx="11"/>
          </p:nvPr>
        </p:nvSpPr>
        <p:spPr>
          <a:xfrm>
            <a:off x="4504267" y="1447265"/>
            <a:ext cx="4445000" cy="444552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簡報格式完稿_首頁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2"/>
          <p:cNvSpPr>
            <a:spLocks noChangeArrowheads="1"/>
          </p:cNvSpPr>
          <p:nvPr userDrawn="1"/>
        </p:nvSpPr>
        <p:spPr bwMode="auto">
          <a:xfrm>
            <a:off x="272786" y="541437"/>
            <a:ext cx="84969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endParaRPr kumimoji="0" lang="en-US" altLang="zh-TW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kumimoji="0" lang="zh-TW" altLang="en-US" sz="40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溝通</a:t>
            </a:r>
            <a:r>
              <a:rPr kumimoji="0" lang="zh-TW" altLang="en-US" sz="40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人間</a:t>
            </a:r>
            <a:r>
              <a:rPr kumimoji="0" lang="zh-TW" altLang="en-US" sz="40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情   </a:t>
            </a:r>
            <a:r>
              <a:rPr kumimoji="0" lang="zh-TW" altLang="en-US" sz="40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連接世界</a:t>
            </a:r>
            <a:r>
              <a:rPr kumimoji="0" lang="zh-TW" altLang="en-US" sz="40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心</a:t>
            </a:r>
            <a:endParaRPr kumimoji="0" lang="en-US" altLang="zh-TW" sz="4000" b="1" i="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endParaRPr kumimoji="0" lang="zh-TW" altLang="en-US" sz="4000" b="1" i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DB84206-AEB3-415B-AF31-3673479605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94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96975"/>
            <a:ext cx="81359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15888"/>
            <a:ext cx="68405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21" name="文字方塊 20"/>
          <p:cNvSpPr txBox="1"/>
          <p:nvPr/>
        </p:nvSpPr>
        <p:spPr>
          <a:xfrm>
            <a:off x="8278588" y="6478814"/>
            <a:ext cx="7858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Page </a:t>
            </a:r>
            <a:fld id="{D5869DD9-C923-4511-AFF4-11596ECD515F}" type="slidenum">
              <a:rPr kumimoji="0" lang="zh-TW" altLang="en-US" sz="120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Picture 3" descr="E:\其他\企業識別系統圖\200907-new\logo-雙語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82550"/>
            <a:ext cx="1657350" cy="538163"/>
          </a:xfrm>
          <a:prstGeom prst="rect">
            <a:avLst/>
          </a:prstGeom>
          <a:ln>
            <a:noFill/>
          </a:ln>
          <a:effectLst>
            <a:outerShdw blurRad="50800" dist="25400" dir="4200000" algn="tl" rotWithShape="0">
              <a:schemeClr val="accent3"/>
            </a:outerShdw>
          </a:effectLst>
        </p:spPr>
      </p:pic>
      <p:pic>
        <p:nvPicPr>
          <p:cNvPr id="1030" name="圖片 8" descr="refrish your lif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003925"/>
            <a:ext cx="636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-93137" y="6664894"/>
            <a:ext cx="511386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900" dirty="0" smtClean="0">
                <a:latin typeface="+mn-lt"/>
                <a:ea typeface="+mn-ea"/>
              </a:rPr>
              <a:t>中華電信版權所有</a:t>
            </a:r>
            <a:r>
              <a:rPr kumimoji="1" lang="en-US" altLang="zh-TW" sz="900" b="0" kern="12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rPr>
              <a:t>© </a:t>
            </a:r>
            <a:r>
              <a:rPr kumimoji="0" lang="en-US" altLang="zh-TW" sz="900" dirty="0" smtClean="0">
                <a:latin typeface="+mn-lt"/>
                <a:ea typeface="+mn-ea"/>
              </a:rPr>
              <a:t>2011 Chunghwa Telecom All Rights Reserved.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6" r:id="rId4"/>
    <p:sldLayoutId id="2147483817" r:id="rId5"/>
    <p:sldLayoutId id="2147483814" r:id="rId6"/>
    <p:sldLayoutId id="2147483818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/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rgbClr val="161616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>
          <a:xfrm>
            <a:off x="1933031" y="1732015"/>
            <a:ext cx="7102181" cy="1435224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effectLst/>
                <a:cs typeface="Arial" pitchFamily="34" charset="0"/>
              </a:rPr>
              <a:t>船員專業訓練</a:t>
            </a:r>
            <a:r>
              <a:rPr lang="zh-TW" altLang="en-US" dirty="0" smtClean="0">
                <a:solidFill>
                  <a:schemeClr val="tx1"/>
                </a:solidFill>
                <a:effectLst/>
                <a:cs typeface="Arial" pitchFamily="34" charset="0"/>
              </a:rPr>
              <a:t>報名平臺</a:t>
            </a:r>
            <a:r>
              <a:rPr lang="en-US" altLang="zh-TW" dirty="0" smtClean="0"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zh-TW" altLang="en-US" dirty="0" smtClean="0">
                <a:solidFill>
                  <a:schemeClr val="tx1"/>
                </a:solidFill>
                <a:effectLst/>
                <a:cs typeface="Arial" pitchFamily="34" charset="0"/>
              </a:rPr>
              <a:t>介紹</a:t>
            </a:r>
            <a:endParaRPr lang="zh-TW" altLang="en-US" dirty="0" smtClean="0"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0410" y="5034180"/>
            <a:ext cx="3667677" cy="1080120"/>
          </a:xfrm>
        </p:spPr>
        <p:txBody>
          <a:bodyPr/>
          <a:lstStyle/>
          <a:p>
            <a:pPr algn="dist"/>
            <a:r>
              <a:rPr lang="zh-TW" altLang="en-US" sz="2400" dirty="0" smtClean="0">
                <a:solidFill>
                  <a:srgbClr val="0000FF"/>
                </a:solidFill>
              </a:rPr>
              <a:t>報告人：魏</a:t>
            </a:r>
            <a:r>
              <a:rPr lang="zh-TW" altLang="en-US" sz="24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碧</a:t>
            </a:r>
            <a:r>
              <a:rPr lang="zh-TW" altLang="en-US" sz="2400" dirty="0" smtClean="0">
                <a:solidFill>
                  <a:srgbClr val="0000FF"/>
                </a:solidFill>
              </a:rPr>
              <a:t>盈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algn="dist"/>
            <a:r>
              <a:rPr lang="en-US" altLang="zh-TW" sz="2400" dirty="0" smtClean="0">
                <a:solidFill>
                  <a:srgbClr val="0000FF"/>
                </a:solidFill>
              </a:rPr>
              <a:t>2013</a:t>
            </a:r>
            <a:r>
              <a:rPr lang="zh-TW" altLang="en-US" sz="2400" dirty="0" smtClean="0">
                <a:solidFill>
                  <a:srgbClr val="0000FF"/>
                </a:solidFill>
              </a:rPr>
              <a:t>年</a:t>
            </a:r>
            <a:r>
              <a:rPr lang="en-US" altLang="zh-TW" sz="2400" dirty="0" smtClean="0">
                <a:solidFill>
                  <a:srgbClr val="0000FF"/>
                </a:solidFill>
              </a:rPr>
              <a:t>12</a:t>
            </a:r>
            <a:r>
              <a:rPr lang="zh-TW" altLang="en-US" sz="2400" dirty="0" smtClean="0">
                <a:solidFill>
                  <a:srgbClr val="0000FF"/>
                </a:solidFill>
              </a:rPr>
              <a:t>月 </a:t>
            </a:r>
            <a:endParaRPr lang="en-US" altLang="zh-TW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功能目標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整體架構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876188"/>
            <a:ext cx="8155716" cy="509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66750" y="250825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建置成果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作業流程</a:t>
            </a:r>
            <a:endParaRPr lang="zh-TW" altLang="en-US" dirty="0"/>
          </a:p>
        </p:txBody>
      </p:sp>
      <p:graphicFrame>
        <p:nvGraphicFramePr>
          <p:cNvPr id="6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14740"/>
              </p:ext>
            </p:extLst>
          </p:nvPr>
        </p:nvGraphicFramePr>
        <p:xfrm>
          <a:off x="36464" y="884017"/>
          <a:ext cx="8153947" cy="5958840"/>
        </p:xfrm>
        <a:graphic>
          <a:graphicData uri="http://schemas.openxmlformats.org/drawingml/2006/table">
            <a:tbl>
              <a:tblPr/>
              <a:tblGrid>
                <a:gridCol w="431800"/>
                <a:gridCol w="2447925"/>
                <a:gridCol w="2736850"/>
                <a:gridCol w="253737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報名平臺服務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報名管理系統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海技系統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73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訓練計畫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報名與審查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開課前置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確認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開課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1793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 defTabSz="179388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 defTabSz="179388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 defTabSz="179388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 defTabSz="179388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defTabSz="179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defTabSz="179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defTabSz="179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defTabSz="179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199" marR="651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199" marR="651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</a:defRPr>
                      </a:lvl9pPr>
                    </a:lstStyle>
                    <a:p>
                      <a:pPr marL="31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199" marR="651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134"/>
          <p:cNvSpPr>
            <a:spLocks noChangeArrowheads="1"/>
          </p:cNvSpPr>
          <p:nvPr/>
        </p:nvSpPr>
        <p:spPr bwMode="auto">
          <a:xfrm>
            <a:off x="5797502" y="1330189"/>
            <a:ext cx="2183904" cy="360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年度訓練機構設定</a:t>
            </a:r>
            <a:endParaRPr lang="zh-TW" altLang="en-US" sz="1600" dirty="0"/>
          </a:p>
        </p:txBody>
      </p:sp>
      <p:sp>
        <p:nvSpPr>
          <p:cNvPr id="8" name="AutoShape 118"/>
          <p:cNvSpPr>
            <a:spLocks noChangeArrowheads="1"/>
          </p:cNvSpPr>
          <p:nvPr/>
        </p:nvSpPr>
        <p:spPr bwMode="auto">
          <a:xfrm>
            <a:off x="3277617" y="1357317"/>
            <a:ext cx="2071867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開班資料維護</a:t>
            </a:r>
            <a:endParaRPr lang="zh-TW" altLang="en-US" sz="1600" dirty="0"/>
          </a:p>
        </p:txBody>
      </p:sp>
      <p:sp>
        <p:nvSpPr>
          <p:cNvPr id="9" name="AutoShape 119"/>
          <p:cNvSpPr>
            <a:spLocks noChangeArrowheads="1"/>
          </p:cNvSpPr>
          <p:nvPr/>
        </p:nvSpPr>
        <p:spPr bwMode="auto">
          <a:xfrm>
            <a:off x="3277618" y="1956729"/>
            <a:ext cx="2071866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開班資訊上</a:t>
            </a:r>
            <a:r>
              <a:rPr lang="zh-TW" altLang="en-US" sz="1600" dirty="0"/>
              <a:t>架</a:t>
            </a:r>
          </a:p>
        </p:txBody>
      </p:sp>
      <p:sp>
        <p:nvSpPr>
          <p:cNvPr id="10" name="Line 120"/>
          <p:cNvSpPr>
            <a:spLocks noChangeShapeType="1"/>
          </p:cNvSpPr>
          <p:nvPr/>
        </p:nvSpPr>
        <p:spPr bwMode="auto">
          <a:xfrm>
            <a:off x="4317352" y="17292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121"/>
          <p:cNvSpPr>
            <a:spLocks noChangeArrowheads="1"/>
          </p:cNvSpPr>
          <p:nvPr/>
        </p:nvSpPr>
        <p:spPr bwMode="auto">
          <a:xfrm>
            <a:off x="755602" y="1983904"/>
            <a:ext cx="1728787" cy="3603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開班資訊</a:t>
            </a:r>
            <a:r>
              <a:rPr lang="zh-TW" altLang="en-US" sz="1600" dirty="0"/>
              <a:t>公告</a:t>
            </a:r>
          </a:p>
        </p:txBody>
      </p:sp>
      <p:sp>
        <p:nvSpPr>
          <p:cNvPr id="12" name="Line 122"/>
          <p:cNvSpPr>
            <a:spLocks noChangeShapeType="1"/>
          </p:cNvSpPr>
          <p:nvPr/>
        </p:nvSpPr>
        <p:spPr bwMode="auto">
          <a:xfrm flipH="1">
            <a:off x="2484388" y="2128367"/>
            <a:ext cx="7932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AutoShape 123"/>
          <p:cNvSpPr>
            <a:spLocks noChangeArrowheads="1"/>
          </p:cNvSpPr>
          <p:nvPr/>
        </p:nvSpPr>
        <p:spPr bwMode="auto">
          <a:xfrm>
            <a:off x="755602" y="2671892"/>
            <a:ext cx="1728787" cy="3603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/>
              <a:t>線上</a:t>
            </a:r>
            <a:r>
              <a:rPr lang="zh-TW" altLang="en-US" sz="1600" dirty="0" smtClean="0"/>
              <a:t>報名</a:t>
            </a:r>
            <a:endParaRPr lang="zh-TW" altLang="en-US" sz="1600" dirty="0"/>
          </a:p>
        </p:txBody>
      </p:sp>
      <p:sp>
        <p:nvSpPr>
          <p:cNvPr id="14" name="Line 126"/>
          <p:cNvSpPr>
            <a:spLocks noChangeShapeType="1"/>
          </p:cNvSpPr>
          <p:nvPr/>
        </p:nvSpPr>
        <p:spPr bwMode="auto">
          <a:xfrm>
            <a:off x="1547764" y="2344267"/>
            <a:ext cx="0" cy="31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AutoShape 123"/>
          <p:cNvSpPr>
            <a:spLocks noChangeArrowheads="1"/>
          </p:cNvSpPr>
          <p:nvPr/>
        </p:nvSpPr>
        <p:spPr bwMode="auto">
          <a:xfrm>
            <a:off x="755602" y="3206252"/>
            <a:ext cx="1728787" cy="36036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系統初審</a:t>
            </a:r>
            <a:endParaRPr lang="zh-TW" altLang="en-US" sz="1600" dirty="0"/>
          </a:p>
        </p:txBody>
      </p:sp>
      <p:sp>
        <p:nvSpPr>
          <p:cNvPr id="16" name="Line 126"/>
          <p:cNvSpPr>
            <a:spLocks noChangeShapeType="1"/>
          </p:cNvSpPr>
          <p:nvPr/>
        </p:nvSpPr>
        <p:spPr bwMode="auto">
          <a:xfrm>
            <a:off x="1544469" y="3026914"/>
            <a:ext cx="0" cy="159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AutoShape 119"/>
          <p:cNvSpPr>
            <a:spLocks noChangeArrowheads="1"/>
          </p:cNvSpPr>
          <p:nvPr/>
        </p:nvSpPr>
        <p:spPr bwMode="auto">
          <a:xfrm>
            <a:off x="3281419" y="3206251"/>
            <a:ext cx="2071866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報名複審</a:t>
            </a:r>
            <a:endParaRPr lang="zh-TW" altLang="en-US" sz="1600" dirty="0"/>
          </a:p>
        </p:txBody>
      </p:sp>
      <p:sp>
        <p:nvSpPr>
          <p:cNvPr id="18" name="Line 133"/>
          <p:cNvSpPr>
            <a:spLocks noChangeShapeType="1"/>
          </p:cNvSpPr>
          <p:nvPr/>
        </p:nvSpPr>
        <p:spPr bwMode="auto">
          <a:xfrm>
            <a:off x="2484389" y="3361867"/>
            <a:ext cx="7932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剪去並圓角化單一角落矩形 18"/>
          <p:cNvSpPr/>
          <p:nvPr/>
        </p:nvSpPr>
        <p:spPr>
          <a:xfrm>
            <a:off x="968394" y="3810179"/>
            <a:ext cx="1174901" cy="436911"/>
          </a:xfrm>
          <a:prstGeom prst="snip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</a:p>
        </p:txBody>
      </p:sp>
      <p:sp>
        <p:nvSpPr>
          <p:cNvPr id="20" name="AutoShape 123"/>
          <p:cNvSpPr>
            <a:spLocks noChangeArrowheads="1"/>
          </p:cNvSpPr>
          <p:nvPr/>
        </p:nvSpPr>
        <p:spPr bwMode="auto">
          <a:xfrm>
            <a:off x="3277617" y="3810179"/>
            <a:ext cx="2075668" cy="36036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審查結果通知</a:t>
            </a:r>
            <a:endParaRPr lang="zh-TW" altLang="en-US" sz="1600" dirty="0"/>
          </a:p>
        </p:txBody>
      </p:sp>
      <p:sp>
        <p:nvSpPr>
          <p:cNvPr id="21" name="Line 120"/>
          <p:cNvSpPr>
            <a:spLocks noChangeShapeType="1"/>
          </p:cNvSpPr>
          <p:nvPr/>
        </p:nvSpPr>
        <p:spPr bwMode="auto">
          <a:xfrm>
            <a:off x="4317352" y="356661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Line 122"/>
          <p:cNvSpPr>
            <a:spLocks noChangeShapeType="1"/>
          </p:cNvSpPr>
          <p:nvPr/>
        </p:nvSpPr>
        <p:spPr bwMode="auto">
          <a:xfrm flipH="1">
            <a:off x="2143294" y="4017286"/>
            <a:ext cx="1138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AutoShape 123"/>
          <p:cNvSpPr>
            <a:spLocks noChangeArrowheads="1"/>
          </p:cNvSpPr>
          <p:nvPr/>
        </p:nvSpPr>
        <p:spPr bwMode="auto">
          <a:xfrm>
            <a:off x="3273816" y="4576037"/>
            <a:ext cx="2075668" cy="36036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開課確認通知</a:t>
            </a:r>
            <a:endParaRPr lang="zh-TW" altLang="en-US" sz="1600" dirty="0"/>
          </a:p>
        </p:txBody>
      </p:sp>
      <p:sp>
        <p:nvSpPr>
          <p:cNvPr id="24" name="Line 120"/>
          <p:cNvSpPr>
            <a:spLocks noChangeShapeType="1"/>
          </p:cNvSpPr>
          <p:nvPr/>
        </p:nvSpPr>
        <p:spPr bwMode="auto">
          <a:xfrm>
            <a:off x="4311593" y="4170541"/>
            <a:ext cx="0" cy="405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AutoShape 123"/>
          <p:cNvSpPr>
            <a:spLocks noChangeArrowheads="1"/>
          </p:cNvSpPr>
          <p:nvPr/>
        </p:nvSpPr>
        <p:spPr bwMode="auto">
          <a:xfrm>
            <a:off x="832475" y="4576037"/>
            <a:ext cx="1728787" cy="3603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受訓確認作業</a:t>
            </a:r>
            <a:endParaRPr lang="zh-TW" altLang="en-US" sz="1600" dirty="0"/>
          </a:p>
        </p:txBody>
      </p:sp>
      <p:sp>
        <p:nvSpPr>
          <p:cNvPr id="26" name="Line 126"/>
          <p:cNvSpPr>
            <a:spLocks noChangeShapeType="1"/>
          </p:cNvSpPr>
          <p:nvPr/>
        </p:nvSpPr>
        <p:spPr bwMode="auto">
          <a:xfrm>
            <a:off x="1899135" y="4936399"/>
            <a:ext cx="0" cy="31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122"/>
          <p:cNvSpPr>
            <a:spLocks noChangeShapeType="1"/>
          </p:cNvSpPr>
          <p:nvPr/>
        </p:nvSpPr>
        <p:spPr bwMode="auto">
          <a:xfrm flipH="1">
            <a:off x="2561262" y="4756218"/>
            <a:ext cx="7125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133"/>
          <p:cNvSpPr>
            <a:spLocks noChangeShapeType="1"/>
          </p:cNvSpPr>
          <p:nvPr/>
        </p:nvSpPr>
        <p:spPr bwMode="auto">
          <a:xfrm>
            <a:off x="1899134" y="5254637"/>
            <a:ext cx="20150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120"/>
          <p:cNvSpPr>
            <a:spLocks noChangeShapeType="1"/>
          </p:cNvSpPr>
          <p:nvPr/>
        </p:nvSpPr>
        <p:spPr bwMode="auto">
          <a:xfrm flipV="1">
            <a:off x="3902591" y="4942461"/>
            <a:ext cx="0" cy="312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AutoShape 119"/>
          <p:cNvSpPr>
            <a:spLocks noChangeArrowheads="1"/>
          </p:cNvSpPr>
          <p:nvPr/>
        </p:nvSpPr>
        <p:spPr bwMode="auto">
          <a:xfrm>
            <a:off x="3273816" y="5777759"/>
            <a:ext cx="2071866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確認開課</a:t>
            </a:r>
            <a:endParaRPr lang="zh-TW" altLang="en-US" sz="1600" dirty="0"/>
          </a:p>
        </p:txBody>
      </p:sp>
      <p:sp>
        <p:nvSpPr>
          <p:cNvPr id="31" name="Line 120"/>
          <p:cNvSpPr>
            <a:spLocks noChangeShapeType="1"/>
          </p:cNvSpPr>
          <p:nvPr/>
        </p:nvSpPr>
        <p:spPr bwMode="auto">
          <a:xfrm>
            <a:off x="4346260" y="4942461"/>
            <a:ext cx="0" cy="83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AutoShape 119"/>
          <p:cNvSpPr>
            <a:spLocks noChangeArrowheads="1"/>
          </p:cNvSpPr>
          <p:nvPr/>
        </p:nvSpPr>
        <p:spPr bwMode="auto">
          <a:xfrm>
            <a:off x="6021250" y="5777759"/>
            <a:ext cx="2071866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 smtClean="0"/>
              <a:t>專業訓練管理</a:t>
            </a:r>
            <a:endParaRPr lang="zh-TW" altLang="en-US" sz="1600" dirty="0"/>
          </a:p>
        </p:txBody>
      </p:sp>
      <p:sp>
        <p:nvSpPr>
          <p:cNvPr id="33" name="Line 133"/>
          <p:cNvSpPr>
            <a:spLocks noChangeShapeType="1"/>
          </p:cNvSpPr>
          <p:nvPr/>
        </p:nvSpPr>
        <p:spPr bwMode="auto">
          <a:xfrm>
            <a:off x="5345682" y="5957940"/>
            <a:ext cx="6755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剪去並圓角化單一角落矩形 33"/>
          <p:cNvSpPr/>
          <p:nvPr/>
        </p:nvSpPr>
        <p:spPr>
          <a:xfrm>
            <a:off x="533343" y="5036181"/>
            <a:ext cx="1174901" cy="436911"/>
          </a:xfrm>
          <a:prstGeom prst="snip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確認通知</a:t>
            </a:r>
          </a:p>
        </p:txBody>
      </p:sp>
    </p:spTree>
    <p:extLst>
      <p:ext uri="{BB962C8B-B14F-4D97-AF65-F5344CB8AC3E}">
        <p14:creationId xmlns:p14="http://schemas.microsoft.com/office/powerpoint/2010/main" val="26402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審查與通知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39750" y="1081675"/>
            <a:ext cx="8135938" cy="49840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資格審查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r>
              <a:rPr lang="zh-TW" altLang="en-US" sz="2600" dirty="0" smtClean="0"/>
              <a:t>依據系統資料進行資格初審</a:t>
            </a:r>
            <a:endParaRPr lang="en-US" altLang="zh-TW" sz="2600" dirty="0" smtClean="0"/>
          </a:p>
          <a:p>
            <a:pPr lvl="1">
              <a:buBlip>
                <a:blip r:embed="rId2"/>
              </a:buBlip>
            </a:pP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非自動化審查者由訓練機構進行複審</a:t>
            </a:r>
            <a:endParaRPr lang="en-US" altLang="zh-TW" sz="2600" dirty="0">
              <a:solidFill>
                <a:schemeClr val="tx1"/>
              </a:solidFill>
              <a:cs typeface="微軟正黑體"/>
            </a:endParaRPr>
          </a:p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通知作業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審查結果</a:t>
            </a:r>
            <a:r>
              <a:rPr lang="en-US" altLang="zh-TW" sz="2600" dirty="0">
                <a:solidFill>
                  <a:schemeClr val="tx1"/>
                </a:solidFill>
                <a:cs typeface="微軟正黑體"/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  <a:cs typeface="微軟正黑體"/>
              </a:rPr>
              <a:t>– </a:t>
            </a: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複審完成通知結果</a:t>
            </a:r>
            <a:endParaRPr lang="en-US" altLang="zh-TW" sz="2600" dirty="0" smtClean="0">
              <a:solidFill>
                <a:schemeClr val="tx1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正取通知</a:t>
            </a:r>
            <a:r>
              <a:rPr lang="en-US" altLang="zh-TW" sz="2600" dirty="0">
                <a:solidFill>
                  <a:schemeClr val="tx1"/>
                </a:solidFill>
                <a:cs typeface="微軟正黑體"/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  <a:cs typeface="微軟正黑體"/>
              </a:rPr>
              <a:t>– </a:t>
            </a: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原正取撤銷報名</a:t>
            </a:r>
            <a:endParaRPr lang="en-US" altLang="zh-TW" sz="2600" dirty="0" smtClean="0">
              <a:solidFill>
                <a:schemeClr val="tx1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受訓確認 </a:t>
            </a:r>
            <a:r>
              <a:rPr lang="en-US" altLang="zh-TW" sz="2600" dirty="0" smtClean="0">
                <a:solidFill>
                  <a:schemeClr val="tx1"/>
                </a:solidFill>
                <a:cs typeface="微軟正黑體"/>
              </a:rPr>
              <a:t>– </a:t>
            </a: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開課前四週通知正取人員</a:t>
            </a:r>
            <a:endParaRPr lang="en-US" altLang="zh-TW" sz="2600" dirty="0" smtClean="0">
              <a:solidFill>
                <a:schemeClr val="tx1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遞補通知 </a:t>
            </a:r>
            <a:r>
              <a:rPr lang="en-US" altLang="zh-TW" sz="2600" dirty="0" smtClean="0">
                <a:solidFill>
                  <a:schemeClr val="tx1"/>
                </a:solidFill>
                <a:cs typeface="微軟正黑體"/>
              </a:rPr>
              <a:t>– </a:t>
            </a: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開課前三週通知備取轉正取人員</a:t>
            </a:r>
            <a:r>
              <a:rPr lang="en-US" altLang="zh-TW" sz="1600" dirty="0" smtClean="0">
                <a:solidFill>
                  <a:schemeClr val="tx1"/>
                </a:solidFill>
                <a:cs typeface="微軟正黑體"/>
              </a:rPr>
              <a:t>(100</a:t>
            </a:r>
            <a:r>
              <a:rPr lang="zh-TW" altLang="en-US" sz="1600" dirty="0" smtClean="0">
                <a:solidFill>
                  <a:schemeClr val="tx1"/>
                </a:solidFill>
                <a:cs typeface="微軟正黑體"/>
              </a:rPr>
              <a:t>人</a:t>
            </a:r>
            <a:r>
              <a:rPr lang="en-US" altLang="zh-TW" sz="1600" dirty="0" smtClean="0">
                <a:solidFill>
                  <a:schemeClr val="tx1"/>
                </a:solidFill>
                <a:cs typeface="微軟正黑體"/>
              </a:rPr>
              <a:t>)</a:t>
            </a:r>
          </a:p>
          <a:p>
            <a:pPr lvl="1">
              <a:buBlip>
                <a:blip r:embed="rId2"/>
              </a:buBlip>
            </a:pPr>
            <a:r>
              <a:rPr lang="zh-TW" altLang="en-US" sz="2600" dirty="0">
                <a:solidFill>
                  <a:schemeClr val="tx1"/>
                </a:solidFill>
                <a:cs typeface="微軟正黑體"/>
              </a:rPr>
              <a:t>自費生</a:t>
            </a: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通知</a:t>
            </a:r>
            <a:r>
              <a:rPr lang="en-US" altLang="zh-TW" sz="2600" dirty="0">
                <a:solidFill>
                  <a:schemeClr val="tx1"/>
                </a:solidFill>
                <a:cs typeface="微軟正黑體"/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  <a:cs typeface="微軟正黑體"/>
              </a:rPr>
              <a:t>– </a:t>
            </a:r>
            <a:r>
              <a:rPr lang="zh-TW" altLang="en-US" sz="2600" dirty="0" smtClean="0">
                <a:solidFill>
                  <a:schemeClr val="tx1"/>
                </a:solidFill>
                <a:cs typeface="微軟正黑體"/>
              </a:rPr>
              <a:t>開課前二週通知可自費人員</a:t>
            </a:r>
            <a:r>
              <a:rPr lang="en-US" altLang="zh-TW" sz="1600" dirty="0" smtClean="0">
                <a:solidFill>
                  <a:schemeClr val="tx1"/>
                </a:solidFill>
                <a:cs typeface="微軟正黑體"/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  <a:cs typeface="微軟正黑體"/>
              </a:rPr>
              <a:t>全部</a:t>
            </a:r>
            <a:r>
              <a:rPr lang="en-US" altLang="zh-TW" sz="1600" dirty="0" smtClean="0">
                <a:solidFill>
                  <a:schemeClr val="tx1"/>
                </a:solidFill>
                <a:cs typeface="微軟正黑體"/>
              </a:rPr>
              <a:t>)</a:t>
            </a: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155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869905"/>
            <a:ext cx="6238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47860" y="1016361"/>
            <a:ext cx="8135938" cy="70793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功能架構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0494"/>
            <a:ext cx="4418967" cy="33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" b="10754"/>
          <a:stretch/>
        </p:blipFill>
        <p:spPr bwMode="auto">
          <a:xfrm>
            <a:off x="-71226" y="4296442"/>
            <a:ext cx="5385202" cy="23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" y="1522883"/>
            <a:ext cx="5171395" cy="317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0" r="21266" b="14803"/>
          <a:stretch>
            <a:fillRect/>
          </a:stretch>
        </p:blipFill>
        <p:spPr bwMode="auto">
          <a:xfrm>
            <a:off x="5313975" y="2530306"/>
            <a:ext cx="3744912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81824" y="2124579"/>
            <a:ext cx="914400" cy="24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-26126" y="2767516"/>
            <a:ext cx="1808163" cy="342900"/>
          </a:xfrm>
          <a:prstGeom prst="wedgeRoundRectCallout">
            <a:avLst>
              <a:gd name="adj1" fmla="val -16111"/>
              <a:gd name="adj2" fmla="val -181481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/>
              <a:t>未登入前皆為訪客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1024" y="1889629"/>
            <a:ext cx="22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zh-TW" sz="1200">
              <a:ea typeface="標楷體" pitchFamily="65" charset="-120"/>
            </a:endParaRPr>
          </a:p>
          <a:p>
            <a:pPr eaLnBrk="0" hangingPunct="0"/>
            <a:r>
              <a:rPr lang="en-US" altLang="zh-TW" sz="1200">
                <a:ea typeface="標楷體" pitchFamily="65" charset="-120"/>
              </a:rPr>
              <a:t> </a:t>
            </a:r>
            <a:endParaRPr lang="en-US" altLang="zh-TW">
              <a:ea typeface="新細明體" charset="-120"/>
            </a:endParaRP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-71227" y="4899387"/>
            <a:ext cx="1066800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728873" y="5585187"/>
            <a:ext cx="2122488" cy="385763"/>
          </a:xfrm>
          <a:prstGeom prst="wedgeRoundRectCallout">
            <a:avLst>
              <a:gd name="adj1" fmla="val -54486"/>
              <a:gd name="adj2" fmla="val -182509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/>
              <a:t>登入後顯示登入者姓名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3753712" y="1254629"/>
            <a:ext cx="2663825" cy="809625"/>
          </a:xfrm>
          <a:prstGeom prst="wedgeRoundRectCallout">
            <a:avLst>
              <a:gd name="adj1" fmla="val -43921"/>
              <a:gd name="adj2" fmla="val 170394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>
                <a:latin typeface="微軟正黑體" pitchFamily="34" charset="-120"/>
              </a:rPr>
              <a:t>會員登入輸入帳號密碼</a:t>
            </a:r>
            <a:r>
              <a:rPr lang="en-US" altLang="zh-TW" sz="1400">
                <a:latin typeface="微軟正黑體" pitchFamily="34" charset="-120"/>
              </a:rPr>
              <a:t>(</a:t>
            </a:r>
            <a:r>
              <a:rPr lang="zh-TW" altLang="en-US" sz="1400">
                <a:latin typeface="微軟正黑體" pitchFamily="34" charset="-120"/>
              </a:rPr>
              <a:t>帳號為身分證字號，憑證登入導至憑證驗證網頁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417537" y="4845504"/>
            <a:ext cx="1808163" cy="342900"/>
          </a:xfrm>
          <a:prstGeom prst="wedgeRoundRectCallout">
            <a:avLst>
              <a:gd name="adj1" fmla="val -5275"/>
              <a:gd name="adj2" fmla="val -223386"/>
              <a:gd name="adj3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dirty="0" smtClean="0"/>
              <a:t>自然人憑證驗證</a:t>
            </a:r>
            <a:endParaRPr lang="zh-TW" altLang="en-US" sz="1400" dirty="0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147860" y="1016361"/>
            <a:ext cx="8135938" cy="707936"/>
          </a:xfrm>
        </p:spPr>
        <p:txBody>
          <a:bodyPr/>
          <a:lstStyle/>
          <a:p>
            <a:pPr>
              <a:buBlip>
                <a:blip r:embed="rId6"/>
              </a:buBlip>
            </a:pPr>
            <a:r>
              <a:rPr lang="zh-TW" altLang="en-US" sz="3200" dirty="0">
                <a:solidFill>
                  <a:srgbClr val="0070C0"/>
                </a:solidFill>
                <a:cs typeface="微軟正黑體"/>
              </a:rPr>
              <a:t>登入驗證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6216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開課行事曆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1500526"/>
            <a:ext cx="6975566" cy="53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556544" y="2873829"/>
            <a:ext cx="3667216" cy="4833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課程資訊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5" y="822960"/>
            <a:ext cx="5132793" cy="58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661047" y="1214846"/>
            <a:ext cx="1694724" cy="4833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3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課程查詢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1" y="1502229"/>
            <a:ext cx="784314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報名申請</a:t>
            </a:r>
            <a:r>
              <a:rPr lang="en-US" altLang="zh-TW" sz="3200" dirty="0" smtClean="0">
                <a:solidFill>
                  <a:srgbClr val="0070C0"/>
                </a:solidFill>
                <a:cs typeface="微軟正黑體"/>
              </a:rPr>
              <a:t>-1</a:t>
            </a: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65659"/>
            <a:ext cx="8811076" cy="372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541416" y="2024743"/>
            <a:ext cx="1293223" cy="4833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539750" y="1138919"/>
            <a:ext cx="8135938" cy="475297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600" dirty="0" smtClean="0">
                <a:cs typeface="微軟正黑體"/>
              </a:rPr>
              <a:t> 現況說明</a:t>
            </a:r>
            <a:endParaRPr lang="en-US" altLang="zh-TW" sz="3600" dirty="0" smtClean="0">
              <a:cs typeface="微軟正黑體"/>
            </a:endParaRPr>
          </a:p>
          <a:p>
            <a:pPr>
              <a:buBlip>
                <a:blip r:embed="rId2"/>
              </a:buBlip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 問題分析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buBlip>
                <a:blip r:embed="rId2"/>
              </a:buBlip>
            </a:pPr>
            <a:r>
              <a:rPr lang="zh-TW" altLang="en-US" sz="3600" dirty="0" smtClean="0">
                <a:cs typeface="微軟正黑體"/>
              </a:rPr>
              <a:t> 功能目標</a:t>
            </a:r>
            <a:endParaRPr lang="en-US" altLang="zh-TW" sz="3600" dirty="0" smtClean="0">
              <a:cs typeface="微軟正黑體"/>
            </a:endParaRPr>
          </a:p>
          <a:p>
            <a:pPr>
              <a:buBlip>
                <a:blip r:embed="rId2"/>
              </a:buBlip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 建置成果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buBlip>
                <a:blip r:embed="rId2"/>
              </a:buBlip>
            </a:pPr>
            <a:r>
              <a:rPr lang="zh-TW" altLang="en-US" sz="3600" dirty="0" smtClean="0">
                <a:cs typeface="微軟正黑體"/>
              </a:rPr>
              <a:t> 預期效益</a:t>
            </a:r>
            <a:endParaRPr lang="en-US" altLang="zh-TW" sz="3600" dirty="0" smtClean="0">
              <a:cs typeface="微軟正黑體"/>
            </a:endParaRPr>
          </a:p>
          <a:p>
            <a:pPr>
              <a:buBlip>
                <a:blip r:embed="rId2"/>
              </a:buBlip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 未來展望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pic>
        <p:nvPicPr>
          <p:cNvPr id="9" name="圖片 8" descr="cloudy-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527" y="3140964"/>
            <a:ext cx="3717032" cy="37170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6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報名申請</a:t>
            </a:r>
            <a:r>
              <a:rPr lang="en-US" altLang="zh-TW" sz="3200" dirty="0" smtClean="0">
                <a:solidFill>
                  <a:srgbClr val="0070C0"/>
                </a:solidFill>
                <a:cs typeface="微軟正黑體"/>
              </a:rPr>
              <a:t>-2</a:t>
            </a: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/>
          <a:stretch/>
        </p:blipFill>
        <p:spPr bwMode="auto">
          <a:xfrm>
            <a:off x="39188" y="1489166"/>
            <a:ext cx="8699863" cy="50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120047" y="1946365"/>
            <a:ext cx="1372136" cy="49671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報名申請</a:t>
            </a:r>
            <a:r>
              <a:rPr lang="en-US" altLang="zh-TW" sz="3200" dirty="0" smtClean="0">
                <a:solidFill>
                  <a:srgbClr val="0070C0"/>
                </a:solidFill>
                <a:cs typeface="微軟正黑體"/>
              </a:rPr>
              <a:t>-3</a:t>
            </a: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0" y="1487900"/>
            <a:ext cx="8634550" cy="493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112824" y="1946365"/>
            <a:ext cx="1372136" cy="49671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0" y="1456352"/>
            <a:ext cx="8313329" cy="50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報名申請</a:t>
            </a:r>
            <a:r>
              <a:rPr lang="en-US" altLang="zh-TW" sz="3200" dirty="0" smtClean="0">
                <a:solidFill>
                  <a:srgbClr val="0070C0"/>
                </a:solidFill>
                <a:cs typeface="微軟正黑體"/>
              </a:rPr>
              <a:t>-4</a:t>
            </a: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424238"/>
            <a:ext cx="6762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882543" y="1737359"/>
            <a:ext cx="1203759" cy="49671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2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進度查詢、取消報名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424238"/>
            <a:ext cx="6762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602243"/>
            <a:ext cx="91138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40234" y="3433763"/>
            <a:ext cx="601879" cy="10346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圓角矩形圖說文字 2"/>
          <p:cNvSpPr/>
          <p:nvPr/>
        </p:nvSpPr>
        <p:spPr bwMode="auto">
          <a:xfrm>
            <a:off x="3041173" y="4688067"/>
            <a:ext cx="4927170" cy="1751921"/>
          </a:xfrm>
          <a:prstGeom prst="wedgeRoundRectCallout">
            <a:avLst>
              <a:gd name="adj1" fmla="val -46683"/>
              <a:gd name="adj2" fmla="val -67928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6" y="4819873"/>
            <a:ext cx="3953419" cy="14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報名平臺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7860" y="951046"/>
            <a:ext cx="8135938" cy="7079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受訓確認</a:t>
            </a:r>
            <a:r>
              <a:rPr lang="en-US" altLang="zh-TW" sz="3200" dirty="0" smtClean="0">
                <a:solidFill>
                  <a:srgbClr val="0070C0"/>
                </a:solidFill>
                <a:cs typeface="微軟正黑體"/>
              </a:rPr>
              <a:t>(</a:t>
            </a: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開課前</a:t>
            </a:r>
            <a:r>
              <a:rPr lang="en-US" altLang="zh-TW" sz="3200" dirty="0" smtClean="0">
                <a:solidFill>
                  <a:srgbClr val="0070C0"/>
                </a:solidFill>
                <a:cs typeface="微軟正黑體"/>
              </a:rPr>
              <a:t>)</a:t>
            </a: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424238"/>
            <a:ext cx="6762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598160"/>
            <a:ext cx="906621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815738" y="5016137"/>
            <a:ext cx="1776548" cy="56170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4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建置成果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後臺管理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33" y="919216"/>
            <a:ext cx="6324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47860" y="1016361"/>
            <a:ext cx="8135938" cy="70793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功能架構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marL="457200" lvl="1" indent="0">
              <a:buNone/>
            </a:pPr>
            <a:endParaRPr lang="en-US" altLang="zh-TW" sz="2800" dirty="0" smtClean="0">
              <a:cs typeface="微軟正黑體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800"/>
            <a:ext cx="4310743" cy="212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66750" y="250825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預期效益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539750" y="950237"/>
            <a:ext cx="8135938" cy="47529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作業面效益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3"/>
              </a:buBlip>
            </a:pPr>
            <a:r>
              <a:rPr lang="zh-TW" altLang="en-US" sz="2800" dirty="0">
                <a:cs typeface="微軟正黑體"/>
              </a:rPr>
              <a:t>提供航港局設定各種課程的訓練人數及開班人數，以及開班上限規定以利報名控</a:t>
            </a:r>
            <a:r>
              <a:rPr lang="zh-TW" altLang="en-US" sz="2800" dirty="0" smtClean="0">
                <a:cs typeface="微軟正黑體"/>
              </a:rPr>
              <a:t>管。</a:t>
            </a:r>
            <a:endParaRPr lang="en-US" altLang="zh-TW" sz="2800" dirty="0">
              <a:cs typeface="微軟正黑體"/>
            </a:endParaRPr>
          </a:p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系統面效益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3"/>
              </a:buBlip>
            </a:pPr>
            <a:r>
              <a:rPr lang="zh-TW" altLang="en-US" sz="2800" dirty="0">
                <a:cs typeface="微軟正黑體"/>
              </a:rPr>
              <a:t>船員報名參訓資格篩選、防止重複報名，有效改善現行各訓練機構各自開班導致船員重複報名情形。</a:t>
            </a:r>
          </a:p>
          <a:p>
            <a:pPr lvl="1">
              <a:buBlip>
                <a:blip r:embed="rId3"/>
              </a:buBlip>
            </a:pPr>
            <a:r>
              <a:rPr lang="zh-TW" altLang="en-US" sz="2800" dirty="0">
                <a:cs typeface="微軟正黑體"/>
              </a:rPr>
              <a:t>達成船員專業訓練報名作業之透明性、公開性與公平性，即時資訊提供船員便於安排上船工作時程。</a:t>
            </a:r>
            <a:endParaRPr lang="en-US" altLang="zh-TW" sz="1200" dirty="0" smtClean="0">
              <a:cs typeface="微軟正黑體"/>
            </a:endParaRPr>
          </a:p>
          <a:p>
            <a:pPr>
              <a:buBlip>
                <a:blip r:embed="rId3"/>
              </a:buBlip>
            </a:pPr>
            <a:endParaRPr lang="en-US" altLang="zh-TW" sz="2800" dirty="0">
              <a:cs typeface="微軟正黑體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預期效益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05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66750" y="250825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未來展望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39750" y="950237"/>
            <a:ext cx="8135938" cy="4752975"/>
          </a:xfrm>
        </p:spPr>
        <p:txBody>
          <a:bodyPr/>
          <a:lstStyle/>
          <a:p>
            <a:pPr>
              <a:buBlip>
                <a:blip r:embed="rId2"/>
              </a:buBlip>
            </a:pP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endParaRPr lang="en-US" altLang="zh-TW" sz="2800" dirty="0">
              <a:cs typeface="微軟正黑體"/>
            </a:endParaRPr>
          </a:p>
          <a:p>
            <a:pPr>
              <a:buBlip>
                <a:blip r:embed="rId2"/>
              </a:buBlip>
            </a:pP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endParaRPr lang="en-US" altLang="zh-TW" sz="1200" dirty="0" smtClean="0">
              <a:cs typeface="微軟正黑體"/>
            </a:endParaRPr>
          </a:p>
          <a:p>
            <a:pPr>
              <a:buBlip>
                <a:blip r:embed="rId2"/>
              </a:buBlip>
            </a:pPr>
            <a:endParaRPr lang="en-US" altLang="zh-TW" sz="2800" dirty="0">
              <a:cs typeface="微軟正黑體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gray">
          <a:xfrm>
            <a:off x="417830" y="1081868"/>
            <a:ext cx="81359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Blip>
                <a:blip r:embed="rId2"/>
              </a:buBlip>
            </a:pPr>
            <a:r>
              <a:rPr kumimoji="0" lang="zh-TW" altLang="en-US" sz="3200" kern="0" dirty="0" smtClean="0">
                <a:solidFill>
                  <a:srgbClr val="0070C0"/>
                </a:solidFill>
                <a:cs typeface="微軟正黑體"/>
              </a:rPr>
              <a:t>作業面提升</a:t>
            </a:r>
            <a:endParaRPr kumimoji="0" lang="en-US" altLang="zh-TW" sz="3200" kern="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kumimoji="0" lang="zh-TW" altLang="en-US" sz="2800" kern="0" dirty="0" smtClean="0">
                <a:cs typeface="微軟正黑體"/>
              </a:rPr>
              <a:t>依據整合之報名平臺，有效掌握船員訓練與開課需求，作為未來規劃船員訓練之參考依據</a:t>
            </a:r>
            <a:endParaRPr kumimoji="0" lang="en-US" altLang="zh-TW" sz="2800" kern="0" dirty="0" smtClean="0">
              <a:cs typeface="微軟正黑體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kumimoji="0" lang="zh-TW" altLang="en-US" sz="3200" kern="0" dirty="0" smtClean="0">
                <a:solidFill>
                  <a:srgbClr val="0070C0"/>
                </a:solidFill>
                <a:cs typeface="微軟正黑體"/>
              </a:rPr>
              <a:t>資訊面提升</a:t>
            </a:r>
            <a:endParaRPr kumimoji="0" lang="en-US" altLang="zh-TW" sz="3200" kern="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2"/>
              </a:buBlip>
            </a:pPr>
            <a:r>
              <a:rPr kumimoji="0" lang="zh-TW" altLang="en-US" sz="2800" kern="0" dirty="0">
                <a:cs typeface="微軟正黑體"/>
              </a:rPr>
              <a:t>經由線上報名、系統自動審查機制</a:t>
            </a:r>
            <a:r>
              <a:rPr kumimoji="0" lang="zh-TW" altLang="en-US" sz="2800" kern="0" dirty="0" smtClean="0">
                <a:cs typeface="微軟正黑體"/>
              </a:rPr>
              <a:t>，統計各項課程報名狀況與船員資格條件，以為精進報名作業流程之參考依據</a:t>
            </a:r>
            <a:endParaRPr kumimoji="0" lang="en-US" altLang="zh-TW" sz="1200" kern="0" dirty="0" smtClean="0">
              <a:cs typeface="微軟正黑體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endParaRPr kumimoji="0" lang="en-US" altLang="zh-TW" sz="2800" kern="0" dirty="0"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770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66750" y="250825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現況說明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600" dirty="0">
                <a:solidFill>
                  <a:srgbClr val="0070C0"/>
                </a:solidFill>
                <a:cs typeface="微軟正黑體"/>
              </a:rPr>
              <a:t>交通部航港</a:t>
            </a:r>
            <a:r>
              <a:rPr lang="zh-TW" altLang="en-US" sz="3600" dirty="0" smtClean="0">
                <a:solidFill>
                  <a:srgbClr val="0070C0"/>
                </a:solidFill>
                <a:cs typeface="微軟正黑體"/>
              </a:rPr>
              <a:t>局每年委託船員訓練機構辦理各項船員訓練</a:t>
            </a:r>
            <a:endParaRPr lang="en-US" altLang="zh-TW" sz="36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3"/>
              </a:buBlip>
            </a:pPr>
            <a:endParaRPr lang="en-US" altLang="zh-TW" sz="2800" dirty="0">
              <a:cs typeface="微軟正黑體"/>
            </a:endParaRPr>
          </a:p>
          <a:p>
            <a:pPr marL="457200" lvl="1" indent="0">
              <a:buNone/>
            </a:pPr>
            <a:endParaRPr lang="en-US" altLang="zh-TW" sz="3600" dirty="0" smtClean="0">
              <a:solidFill>
                <a:srgbClr val="0070C0"/>
              </a:solidFill>
              <a:cs typeface="微軟正黑體"/>
            </a:endParaRPr>
          </a:p>
          <a:p>
            <a:pPr>
              <a:buBlip>
                <a:blip r:embed="rId3"/>
              </a:buBlip>
            </a:pPr>
            <a:r>
              <a:rPr lang="en-US" altLang="zh-TW" sz="2800" dirty="0" smtClean="0">
                <a:cs typeface="微軟正黑體"/>
              </a:rPr>
              <a:t>  </a:t>
            </a:r>
          </a:p>
          <a:p>
            <a:pPr lvl="1">
              <a:buBlip>
                <a:blip r:embed="rId3"/>
              </a:buBlip>
            </a:pPr>
            <a:endParaRPr lang="en-US" altLang="zh-TW" sz="2800" dirty="0">
              <a:cs typeface="微軟正黑體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現況說明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1" y="2422313"/>
            <a:ext cx="8245822" cy="21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442"/>
            <a:ext cx="1649075" cy="120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00" y="4665442"/>
            <a:ext cx="1713449" cy="9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45" y="4665442"/>
            <a:ext cx="1664834" cy="9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7" y="4665442"/>
            <a:ext cx="1641557" cy="9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64" y="4656565"/>
            <a:ext cx="2101188" cy="121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66750" y="250825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問題分析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600" dirty="0" smtClean="0">
                <a:cs typeface="微軟正黑體"/>
              </a:rPr>
              <a:t> </a:t>
            </a:r>
            <a:endParaRPr lang="en-US" altLang="zh-TW" sz="2800" dirty="0" smtClean="0">
              <a:cs typeface="微軟正黑體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問題分析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" y="821976"/>
            <a:ext cx="6107069" cy="585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04229" y="980727"/>
            <a:ext cx="2952130" cy="55683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報名方式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各自公告開班資訊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傳真、電話、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Email</a:t>
            </a:r>
            <a:endParaRPr lang="zh-TW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Char char="•"/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資格審查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海技系統：證書、資歷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紙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本：公務資歷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允許先上課後補資格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Char char="•"/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開班確定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電話確認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2~3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次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缺額由候補名單遞補，或安排自費生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Char char="•"/>
              <a:defRPr/>
            </a:pPr>
            <a:r>
              <a:rPr lang="zh-TW" altLang="en-US" sz="1800" b="1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缺點</a:t>
            </a:r>
            <a:endParaRPr lang="en-US" altLang="zh-TW" sz="1800" b="1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資源未整合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，船員重複報名浪費資源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非透明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聯繫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作業繁瑣</a:t>
            </a:r>
            <a:endParaRPr lang="zh-TW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66750" y="250825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功能目標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539750" y="974904"/>
            <a:ext cx="8135938" cy="47529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提供單一窗口服務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3"/>
              </a:buBlip>
            </a:pPr>
            <a:r>
              <a:rPr lang="zh-TW" altLang="en-US" sz="2800" dirty="0"/>
              <a:t>統一於</a:t>
            </a:r>
            <a:r>
              <a:rPr lang="zh-TW" altLang="en-US" sz="2800" dirty="0" smtClean="0"/>
              <a:t>年初公布</a:t>
            </a:r>
            <a:r>
              <a:rPr lang="zh-TW" altLang="en-US" sz="2800" dirty="0"/>
              <a:t>整年度訓練</a:t>
            </a:r>
            <a:r>
              <a:rPr lang="zh-TW" altLang="en-US" sz="2800" dirty="0" smtClean="0"/>
              <a:t>資訊</a:t>
            </a:r>
            <a:endParaRPr lang="en-US" altLang="zh-TW" sz="2800" dirty="0" smtClean="0"/>
          </a:p>
          <a:p>
            <a:pPr lvl="1">
              <a:buBlip>
                <a:blip r:embed="rId3"/>
              </a:buBlip>
            </a:pPr>
            <a:r>
              <a:rPr lang="zh-TW" altLang="en-US" sz="2800" dirty="0" smtClean="0"/>
              <a:t>單一報名平臺，整合開班資源，一次查詢所有訓練機構開班資訊</a:t>
            </a:r>
            <a:endParaRPr lang="en-US" altLang="zh-TW" sz="2800" dirty="0">
              <a:solidFill>
                <a:srgbClr val="0070C0"/>
              </a:solidFill>
              <a:cs typeface="微軟正黑體"/>
            </a:endParaRPr>
          </a:p>
          <a:p>
            <a:pPr>
              <a:buBlip>
                <a:blip r:embed="rId3"/>
              </a:buBlip>
            </a:pPr>
            <a:r>
              <a:rPr lang="zh-TW" altLang="en-US" sz="3200" dirty="0">
                <a:solidFill>
                  <a:srgbClr val="0070C0"/>
                </a:solidFill>
                <a:cs typeface="微軟正黑體"/>
              </a:rPr>
              <a:t>透明公開報名機制</a:t>
            </a:r>
            <a:endParaRPr lang="en-US" altLang="zh-TW" sz="3200" dirty="0" smtClean="0">
              <a:solidFill>
                <a:srgbClr val="0070C0"/>
              </a:solidFill>
              <a:cs typeface="微軟正黑體"/>
            </a:endParaRPr>
          </a:p>
          <a:p>
            <a:pPr lvl="1">
              <a:buBlip>
                <a:blip r:embed="rId3"/>
              </a:buBlip>
            </a:pPr>
            <a:r>
              <a:rPr lang="zh-TW" altLang="en-US" sz="2800" dirty="0" smtClean="0">
                <a:solidFill>
                  <a:schemeClr val="tx1"/>
                </a:solidFill>
                <a:cs typeface="微軟正黑體"/>
              </a:rPr>
              <a:t>採</a:t>
            </a:r>
            <a:r>
              <a:rPr lang="zh-TW" altLang="en-US" sz="2800" dirty="0">
                <a:solidFill>
                  <a:schemeClr val="tx1"/>
                </a:solidFill>
                <a:cs typeface="微軟正黑體"/>
              </a:rPr>
              <a:t>線上</a:t>
            </a:r>
            <a:r>
              <a:rPr lang="zh-TW" altLang="en-US" sz="2800" dirty="0" smtClean="0">
                <a:solidFill>
                  <a:schemeClr val="tx1"/>
                </a:solidFill>
                <a:cs typeface="微軟正黑體"/>
              </a:rPr>
              <a:t>報名掛號方式，依需求報名受訓課程</a:t>
            </a:r>
            <a:endParaRPr lang="en-US" altLang="zh-TW" sz="2800" dirty="0" smtClean="0">
              <a:solidFill>
                <a:schemeClr val="tx1"/>
              </a:solidFill>
              <a:cs typeface="微軟正黑體"/>
            </a:endParaRPr>
          </a:p>
          <a:p>
            <a:pPr lvl="1">
              <a:buBlip>
                <a:blip r:embed="rId3"/>
              </a:buBlip>
            </a:pPr>
            <a:r>
              <a:rPr lang="zh-TW" altLang="en-US" sz="2800" dirty="0">
                <a:solidFill>
                  <a:schemeClr val="tx1"/>
                </a:solidFill>
                <a:cs typeface="微軟正黑體"/>
              </a:rPr>
              <a:t>開課前確認</a:t>
            </a:r>
            <a:r>
              <a:rPr lang="zh-TW" altLang="en-US" sz="2800" dirty="0" smtClean="0">
                <a:solidFill>
                  <a:schemeClr val="tx1"/>
                </a:solidFill>
                <a:cs typeface="微軟正黑體"/>
              </a:rPr>
              <a:t>機制，正取、遞補、自費依序確認</a:t>
            </a:r>
            <a:endParaRPr lang="en-US" altLang="zh-TW" sz="2800" dirty="0" smtClean="0">
              <a:solidFill>
                <a:schemeClr val="tx1"/>
              </a:solidFill>
              <a:cs typeface="微軟正黑體"/>
            </a:endParaRPr>
          </a:p>
          <a:p>
            <a:pPr>
              <a:buBlip>
                <a:blip r:embed="rId3"/>
              </a:buBlip>
            </a:pP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整合</a:t>
            </a:r>
            <a:r>
              <a:rPr lang="en-US" altLang="zh-TW" sz="3200" dirty="0" err="1" smtClean="0">
                <a:solidFill>
                  <a:srgbClr val="0070C0"/>
                </a:solidFill>
                <a:cs typeface="微軟正黑體"/>
              </a:rPr>
              <a:t>MTNet</a:t>
            </a:r>
            <a:r>
              <a:rPr lang="zh-TW" altLang="en-US" sz="3200" dirty="0">
                <a:solidFill>
                  <a:srgbClr val="0070C0"/>
                </a:solidFill>
                <a:cs typeface="微軟正黑體"/>
              </a:rPr>
              <a:t>作業</a:t>
            </a:r>
            <a:r>
              <a:rPr lang="zh-TW" altLang="en-US" sz="3200" dirty="0" smtClean="0">
                <a:solidFill>
                  <a:srgbClr val="0070C0"/>
                </a:solidFill>
                <a:cs typeface="微軟正黑體"/>
              </a:rPr>
              <a:t>流程</a:t>
            </a:r>
            <a:endParaRPr lang="en-US" altLang="zh-TW" sz="2800" dirty="0" smtClean="0">
              <a:cs typeface="微軟正黑體"/>
            </a:endParaRPr>
          </a:p>
          <a:p>
            <a:pPr lvl="1">
              <a:buBlip>
                <a:blip r:embed="rId3"/>
              </a:buBlip>
            </a:pPr>
            <a:r>
              <a:rPr lang="zh-TW" altLang="en-US" sz="2800" dirty="0" smtClean="0">
                <a:cs typeface="微軟正黑體"/>
              </a:rPr>
              <a:t>整合</a:t>
            </a:r>
            <a:r>
              <a:rPr lang="en-US" altLang="zh-TW" sz="2800" dirty="0" err="1" smtClean="0">
                <a:cs typeface="微軟正黑體"/>
              </a:rPr>
              <a:t>MTNet</a:t>
            </a:r>
            <a:r>
              <a:rPr lang="zh-TW" altLang="en-US" sz="2800" dirty="0" smtClean="0">
                <a:cs typeface="微軟正黑體"/>
              </a:rPr>
              <a:t>海技人員管理系統上下游作業流程</a:t>
            </a:r>
            <a:endParaRPr lang="en-US" altLang="zh-TW" sz="2800" dirty="0" smtClean="0">
              <a:cs typeface="微軟正黑體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06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功能目標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" y="833564"/>
            <a:ext cx="6055466" cy="522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33482" y="895350"/>
            <a:ext cx="2999308" cy="5067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報名方式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統一於年底公告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線上集中報名，電子化作業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每年重新排序</a:t>
            </a:r>
          </a:p>
          <a:p>
            <a:pPr marL="342900" lvl="1" indent="-342900">
              <a:buChar char="•"/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資格審查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系統自動化預審，無法預審者由訓練機構線上複審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不允許資格後補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Char char="•"/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開班確定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系統自動化通知作業，提供線上確認、訓練機構電話確認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38150" lvl="1">
              <a:defRPr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提供候補、自費生確認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2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T03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OP客戶訂單查詢手冊</Template>
  <TotalTime>22662</TotalTime>
  <Words>733</Words>
  <Application>Microsoft Office PowerPoint</Application>
  <PresentationFormat>如螢幕大小 (4:3)</PresentationFormat>
  <Paragraphs>149</Paragraphs>
  <Slides>30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CHT03</vt:lpstr>
      <vt:lpstr>船員專業訓練報名平臺 介紹</vt:lpstr>
      <vt:lpstr>大綱</vt:lpstr>
      <vt:lpstr>現況說明 </vt:lpstr>
      <vt:lpstr> 現況說明</vt:lpstr>
      <vt:lpstr>問題分析 </vt:lpstr>
      <vt:lpstr>問題分析</vt:lpstr>
      <vt:lpstr>功能目標 </vt:lpstr>
      <vt:lpstr>功能目標</vt:lpstr>
      <vt:lpstr>功能目標</vt:lpstr>
      <vt:lpstr>功能目標 – 整體架構</vt:lpstr>
      <vt:lpstr>建置成果 </vt:lpstr>
      <vt:lpstr>建置成果 – 作業流程</vt:lpstr>
      <vt:lpstr>建置成果 – 審查與通知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報名平臺</vt:lpstr>
      <vt:lpstr>建置成果 – 後臺管理</vt:lpstr>
      <vt:lpstr>預期效益 </vt:lpstr>
      <vt:lpstr>預期效益</vt:lpstr>
      <vt:lpstr>未來展望 </vt:lpstr>
      <vt:lpstr>未來展望</vt:lpstr>
      <vt:lpstr>PowerPoint 簡報</vt:lpstr>
    </vt:vector>
  </TitlesOfParts>
  <Company>chttl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99年度提案審查</dc:title>
  <dc:creator>命題光碟</dc:creator>
  <cp:lastModifiedBy>UFO</cp:lastModifiedBy>
  <cp:revision>1403</cp:revision>
  <dcterms:created xsi:type="dcterms:W3CDTF">2009-09-01T07:38:32Z</dcterms:created>
  <dcterms:modified xsi:type="dcterms:W3CDTF">2013-12-04T00:39:27Z</dcterms:modified>
</cp:coreProperties>
</file>