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9" r:id="rId1"/>
  </p:sldMasterIdLst>
  <p:notesMasterIdLst>
    <p:notesMasterId r:id="rId36"/>
  </p:notesMasterIdLst>
  <p:handoutMasterIdLst>
    <p:handoutMasterId r:id="rId37"/>
  </p:handoutMasterIdLst>
  <p:sldIdLst>
    <p:sldId id="267" r:id="rId2"/>
    <p:sldId id="722" r:id="rId3"/>
    <p:sldId id="803" r:id="rId4"/>
    <p:sldId id="794" r:id="rId5"/>
    <p:sldId id="798" r:id="rId6"/>
    <p:sldId id="799" r:id="rId7"/>
    <p:sldId id="800" r:id="rId8"/>
    <p:sldId id="801" r:id="rId9"/>
    <p:sldId id="802" r:id="rId10"/>
    <p:sldId id="793" r:id="rId11"/>
    <p:sldId id="804" r:id="rId12"/>
    <p:sldId id="805" r:id="rId13"/>
    <p:sldId id="806" r:id="rId14"/>
    <p:sldId id="807" r:id="rId15"/>
    <p:sldId id="808" r:id="rId16"/>
    <p:sldId id="809" r:id="rId17"/>
    <p:sldId id="811" r:id="rId18"/>
    <p:sldId id="810" r:id="rId19"/>
    <p:sldId id="812" r:id="rId20"/>
    <p:sldId id="813" r:id="rId21"/>
    <p:sldId id="815" r:id="rId22"/>
    <p:sldId id="814" r:id="rId23"/>
    <p:sldId id="816" r:id="rId24"/>
    <p:sldId id="818" r:id="rId25"/>
    <p:sldId id="817" r:id="rId26"/>
    <p:sldId id="819" r:id="rId27"/>
    <p:sldId id="820" r:id="rId28"/>
    <p:sldId id="821" r:id="rId29"/>
    <p:sldId id="822" r:id="rId30"/>
    <p:sldId id="827" r:id="rId31"/>
    <p:sldId id="828" r:id="rId32"/>
    <p:sldId id="829" r:id="rId33"/>
    <p:sldId id="787" r:id="rId34"/>
    <p:sldId id="563" r:id="rId35"/>
  </p:sldIdLst>
  <p:sldSz cx="9144000" cy="6858000" type="screen4x3"/>
  <p:notesSz cx="6794500" cy="9906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80"/>
    <a:srgbClr val="CC0099"/>
    <a:srgbClr val="6600CC"/>
    <a:srgbClr val="9933FF"/>
    <a:srgbClr val="6666FF"/>
    <a:srgbClr val="CCECFF"/>
    <a:srgbClr val="FF00FF"/>
    <a:srgbClr val="5800B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8861" autoAdjust="0"/>
  </p:normalViewPr>
  <p:slideViewPr>
    <p:cSldViewPr snapToGrid="0">
      <p:cViewPr varScale="1">
        <p:scale>
          <a:sx n="64" d="100"/>
          <a:sy n="64" d="100"/>
        </p:scale>
        <p:origin x="-15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3372"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428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8645" y="1"/>
            <a:ext cx="2944283" cy="495300"/>
          </a:xfrm>
          <a:prstGeom prst="rect">
            <a:avLst/>
          </a:prstGeom>
        </p:spPr>
        <p:txBody>
          <a:bodyPr vert="horz" lIns="91440" tIns="45720" rIns="91440" bIns="45720" rtlCol="0"/>
          <a:lstStyle>
            <a:lvl1pPr algn="r">
              <a:defRPr sz="1200"/>
            </a:lvl1pPr>
          </a:lstStyle>
          <a:p>
            <a:fld id="{A17D7A45-F09B-4180-82E1-DEDD99A220D6}" type="datetimeFigureOut">
              <a:rPr lang="zh-TW" altLang="en-US" smtClean="0"/>
              <a:pPr/>
              <a:t>2014/1/14</a:t>
            </a:fld>
            <a:endParaRPr lang="zh-TW" altLang="en-US"/>
          </a:p>
        </p:txBody>
      </p:sp>
      <p:sp>
        <p:nvSpPr>
          <p:cNvPr id="4" name="頁尾版面配置區 3"/>
          <p:cNvSpPr>
            <a:spLocks noGrp="1"/>
          </p:cNvSpPr>
          <p:nvPr>
            <p:ph type="ftr" sz="quarter" idx="2"/>
          </p:nvPr>
        </p:nvSpPr>
        <p:spPr>
          <a:xfrm>
            <a:off x="0" y="9408982"/>
            <a:ext cx="2944283" cy="4953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8645" y="9408982"/>
            <a:ext cx="2944283" cy="495300"/>
          </a:xfrm>
          <a:prstGeom prst="rect">
            <a:avLst/>
          </a:prstGeom>
        </p:spPr>
        <p:txBody>
          <a:bodyPr vert="horz" lIns="91440" tIns="45720" rIns="91440" bIns="45720" rtlCol="0" anchor="b"/>
          <a:lstStyle>
            <a:lvl1pPr algn="r">
              <a:defRPr sz="1200"/>
            </a:lvl1pPr>
          </a:lstStyle>
          <a:p>
            <a:fld id="{8BF311FE-F156-4AB0-A1E4-C075F9367E16}" type="slidenum">
              <a:rPr lang="zh-TW" altLang="en-US" smtClean="0"/>
              <a:pPr/>
              <a:t>‹#›</a:t>
            </a:fld>
            <a:endParaRPr lang="zh-TW" altLang="en-US"/>
          </a:p>
        </p:txBody>
      </p:sp>
    </p:spTree>
    <p:extLst>
      <p:ext uri="{BB962C8B-B14F-4D97-AF65-F5344CB8AC3E}">
        <p14:creationId xmlns:p14="http://schemas.microsoft.com/office/powerpoint/2010/main" val="5245232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4283" cy="4953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8645" y="1"/>
            <a:ext cx="2944283" cy="4953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4D1C7EB-54F8-4BC2-8CDC-22D1E1FAD826}" type="datetimeFigureOut">
              <a:rPr lang="zh-TW" altLang="en-US"/>
              <a:pPr>
                <a:defRPr/>
              </a:pPr>
              <a:t>2014/1/14</a:t>
            </a:fld>
            <a:endParaRPr lang="zh-TW" altLang="en-US"/>
          </a:p>
        </p:txBody>
      </p:sp>
      <p:sp>
        <p:nvSpPr>
          <p:cNvPr id="4" name="投影片圖像版面配置區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1" y="4705351"/>
            <a:ext cx="5435600" cy="44577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08982"/>
            <a:ext cx="2944283" cy="4953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8645" y="9408982"/>
            <a:ext cx="2944283" cy="4953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B09E64A-72F6-4653-8B59-6E194E4EEE98}" type="slidenum">
              <a:rPr lang="zh-TW" altLang="en-US"/>
              <a:pPr>
                <a:defRPr/>
              </a:pPr>
              <a:t>‹#›</a:t>
            </a:fld>
            <a:endParaRPr lang="zh-TW" altLang="en-US"/>
          </a:p>
        </p:txBody>
      </p:sp>
    </p:spTree>
    <p:extLst>
      <p:ext uri="{BB962C8B-B14F-4D97-AF65-F5344CB8AC3E}">
        <p14:creationId xmlns:p14="http://schemas.microsoft.com/office/powerpoint/2010/main" val="55491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zh-TW" altLang="en-US"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8338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5795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0940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937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72328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微軟正黑體" panose="020B0604030504040204" pitchFamily="34" charset="-120"/>
              <a:ea typeface="微軟正黑體" panose="020B0604030504040204" pitchFamily="34"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4432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305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6003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832" y="1916832"/>
            <a:ext cx="5832648" cy="1435224"/>
          </a:xfrm>
          <a:noFill/>
          <a:ln w="9525">
            <a:noFill/>
            <a:miter lim="800000"/>
            <a:headEnd/>
            <a:tailEnd/>
          </a:ln>
          <a:effectLst/>
        </p:spPr>
        <p:txBody>
          <a:bodyPr anchor="ctr"/>
          <a:lstStyle>
            <a:lvl1pPr algn="r">
              <a:defRPr lang="en-US" altLang="zh-TW" sz="48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reflection blurRad="6350" stA="55000" endA="300" endPos="45500" dir="5400000" sy="-100000" algn="bl" rotWithShape="0"/>
                </a:effectLst>
                <a:latin typeface="微軟正黑體" pitchFamily="34" charset="-120"/>
                <a:ea typeface="微軟正黑體" pitchFamily="34" charset="-120"/>
                <a:cs typeface="+mj-cs"/>
              </a:defRPr>
            </a:lvl1pPr>
          </a:lstStyle>
          <a:p>
            <a:pPr lvl="0"/>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a:xfrm>
            <a:off x="4355976" y="3501008"/>
            <a:ext cx="4536504" cy="381000"/>
          </a:xfrm>
        </p:spPr>
        <p:txBody>
          <a:bodyPr/>
          <a:lstStyle>
            <a:lvl1pPr marL="0" indent="0" algn="r">
              <a:buFont typeface="Wingdings" pitchFamily="2" charset="2"/>
              <a:buNone/>
              <a:defRPr sz="1800">
                <a:solidFill>
                  <a:schemeClr val="bg2">
                    <a:lumMod val="10000"/>
                  </a:schemeClr>
                </a:solidFill>
                <a:latin typeface="微軟正黑體" pitchFamily="34" charset="-120"/>
                <a:ea typeface="微軟正黑體" pitchFamily="34" charset="-120"/>
              </a:defRPr>
            </a:lvl1pPr>
          </a:lstStyle>
          <a:p>
            <a:r>
              <a:rPr lang="zh-TW" altLang="en-US" smtClean="0"/>
              <a:t>按一下以編輯母片副標題樣式</a:t>
            </a:r>
            <a:endParaRPr lang="en-US" altLang="zh-TW" dirty="0"/>
          </a:p>
        </p:txBody>
      </p:sp>
      <p:sp>
        <p:nvSpPr>
          <p:cNvPr id="6" name="矩形 5"/>
          <p:cNvSpPr/>
          <p:nvPr userDrawn="1"/>
        </p:nvSpPr>
        <p:spPr>
          <a:xfrm>
            <a:off x="0" y="0"/>
            <a:ext cx="914400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文字方塊 7"/>
          <p:cNvSpPr txBox="1"/>
          <p:nvPr userDrawn="1"/>
        </p:nvSpPr>
        <p:spPr>
          <a:xfrm>
            <a:off x="0" y="6631025"/>
            <a:ext cx="5393070" cy="538609"/>
          </a:xfrm>
          <a:prstGeom prst="rect">
            <a:avLst/>
          </a:prstGeom>
          <a:noFill/>
        </p:spPr>
        <p:txBody>
          <a:bodyPr wrap="square">
            <a:spAutoFit/>
          </a:bodyPr>
          <a:lstStyle/>
          <a:p>
            <a:pPr fontAlgn="auto">
              <a:spcBef>
                <a:spcPts val="0"/>
              </a:spcBef>
              <a:spcAft>
                <a:spcPts val="0"/>
              </a:spcAft>
              <a:defRPr/>
            </a:pPr>
            <a:r>
              <a:rPr kumimoji="0" lang="zh-TW" altLang="en-US" sz="1100" dirty="0" smtClean="0">
                <a:latin typeface="+mn-lt"/>
                <a:ea typeface="+mn-ea"/>
              </a:rPr>
              <a:t>中華電信版權所有</a:t>
            </a:r>
            <a:r>
              <a:rPr kumimoji="1" lang="en-US" altLang="zh-TW" sz="1100" b="0" kern="1200" dirty="0" smtClean="0">
                <a:solidFill>
                  <a:schemeClr val="tx1"/>
                </a:solidFill>
                <a:latin typeface="Arial" charset="0"/>
                <a:ea typeface="新細明體" charset="-120"/>
                <a:cs typeface="+mn-cs"/>
              </a:rPr>
              <a:t>© </a:t>
            </a:r>
            <a:r>
              <a:rPr kumimoji="0" lang="en-US" altLang="zh-TW" sz="1100" dirty="0" smtClean="0">
                <a:latin typeface="+mn-lt"/>
                <a:ea typeface="+mn-ea"/>
              </a:rPr>
              <a:t>2011 Chunghwa Telecom All Rights Reserved.</a:t>
            </a:r>
          </a:p>
          <a:p>
            <a:pPr fontAlgn="auto">
              <a:spcBef>
                <a:spcPts val="0"/>
              </a:spcBef>
              <a:spcAft>
                <a:spcPts val="0"/>
              </a:spcAft>
              <a:defRPr/>
            </a:pPr>
            <a:endParaRPr kumimoji="0" lang="zh-TW" altLang="en-US" dirty="0">
              <a:latin typeface="+mn-lt"/>
              <a:ea typeface="+mn-ea"/>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bwMode="auto">
          <a:xfrm>
            <a:off x="8215313" y="6357938"/>
            <a:ext cx="714375" cy="3571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kumimoji="0" lang="zh-TW" altLang="en-US"/>
          </a:p>
        </p:txBody>
      </p:sp>
      <p:sp>
        <p:nvSpPr>
          <p:cNvPr id="5" name="矩形 4"/>
          <p:cNvSpPr/>
          <p:nvPr/>
        </p:nvSpPr>
        <p:spPr bwMode="auto">
          <a:xfrm>
            <a:off x="7786688" y="6286500"/>
            <a:ext cx="1285875" cy="500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r">
              <a:defRPr/>
            </a:pPr>
            <a:endParaRPr kumimoji="0" lang="zh-TW" altLang="en-US"/>
          </a:p>
        </p:txBody>
      </p:sp>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方塊 6"/>
          <p:cNvSpPr txBox="1"/>
          <p:nvPr userDrawn="1"/>
        </p:nvSpPr>
        <p:spPr>
          <a:xfrm>
            <a:off x="8394700" y="6464300"/>
            <a:ext cx="785813" cy="277813"/>
          </a:xfrm>
          <a:prstGeom prst="rect">
            <a:avLst/>
          </a:prstGeom>
          <a:noFill/>
        </p:spPr>
        <p:txBody>
          <a:bodyPr>
            <a:spAutoFit/>
          </a:bodyPr>
          <a:lstStyle/>
          <a:p>
            <a:pPr fontAlgn="auto">
              <a:spcBef>
                <a:spcPts val="0"/>
              </a:spcBef>
              <a:spcAft>
                <a:spcPts val="0"/>
              </a:spcAft>
              <a:defRPr/>
            </a:pPr>
            <a:fld id="{AF9E7AE7-2741-4E52-972E-2A59D3F79A4D}" type="slidenum">
              <a:rPr kumimoji="0" lang="zh-TW" altLang="en-US" sz="1200" smtClean="0">
                <a:solidFill>
                  <a:schemeClr val="bg2">
                    <a:lumMod val="10000"/>
                  </a:schemeClr>
                </a:solidFill>
                <a:latin typeface="+mn-lt"/>
                <a:ea typeface="Arial Unicode MS"/>
                <a:cs typeface="Arial Unicode MS"/>
              </a:rPr>
              <a:pPr fontAlgn="auto">
                <a:spcBef>
                  <a:spcPts val="0"/>
                </a:spcBef>
                <a:spcAft>
                  <a:spcPts val="0"/>
                </a:spcAft>
                <a:defRPr/>
              </a:pPr>
              <a:t>‹#›</a:t>
            </a:fld>
            <a:endParaRPr kumimoji="0" lang="en-US" altLang="zh-TW" sz="1200" dirty="0">
              <a:solidFill>
                <a:schemeClr val="bg2">
                  <a:lumMod val="10000"/>
                </a:schemeClr>
              </a:solidFill>
              <a:latin typeface="+mn-lt"/>
              <a:ea typeface="Arial Unicode MS"/>
              <a:cs typeface="Arial Unicode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內容版面配置區 3"/>
          <p:cNvSpPr>
            <a:spLocks noGrp="1"/>
          </p:cNvSpPr>
          <p:nvPr>
            <p:ph sz="quarter" idx="10"/>
          </p:nvPr>
        </p:nvSpPr>
        <p:spPr>
          <a:xfrm>
            <a:off x="219603" y="1438804"/>
            <a:ext cx="4166129" cy="4445529"/>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內容版面配置區 3"/>
          <p:cNvSpPr>
            <a:spLocks noGrp="1"/>
          </p:cNvSpPr>
          <p:nvPr>
            <p:ph sz="quarter" idx="11"/>
          </p:nvPr>
        </p:nvSpPr>
        <p:spPr>
          <a:xfrm>
            <a:off x="4504267" y="1447265"/>
            <a:ext cx="4445000" cy="444552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3" name="Picture 3" descr="簡報格式完稿_首頁.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矩形 2"/>
          <p:cNvSpPr>
            <a:spLocks noChangeArrowheads="1"/>
          </p:cNvSpPr>
          <p:nvPr userDrawn="1"/>
        </p:nvSpPr>
        <p:spPr bwMode="auto">
          <a:xfrm>
            <a:off x="272786" y="541437"/>
            <a:ext cx="8496944" cy="2169825"/>
          </a:xfrm>
          <a:prstGeom prst="rect">
            <a:avLst/>
          </a:prstGeom>
          <a:noFill/>
          <a:ln w="9525">
            <a:noFill/>
            <a:miter lim="800000"/>
            <a:headEnd/>
            <a:tailEnd/>
          </a:ln>
          <a:effectLst/>
        </p:spPr>
        <p:txBody>
          <a:bodyPr wrap="square">
            <a:spAutoFit/>
          </a:bodyPr>
          <a:lstStyle/>
          <a:p>
            <a:pPr marL="342900" indent="-342900" algn="ctr"/>
            <a:endParaRPr kumimoji="0" lang="en-US" altLang="zh-TW" sz="4000" b="1" dirty="0" smtClean="0">
              <a:solidFill>
                <a:srgbClr val="0033CC"/>
              </a:solidFill>
              <a:effectLst>
                <a:outerShdw blurRad="38100" dist="38100" dir="2700000" algn="tl">
                  <a:srgbClr val="C0C0C0"/>
                </a:outerShdw>
              </a:effectLst>
              <a:latin typeface="微軟正黑體" pitchFamily="34" charset="-120"/>
              <a:ea typeface="微軟正黑體" pitchFamily="34" charset="-120"/>
            </a:endParaRPr>
          </a:p>
          <a:p>
            <a:pPr marL="342900" indent="-342900" algn="ctr">
              <a:spcBef>
                <a:spcPts val="600"/>
              </a:spcBef>
              <a:spcAft>
                <a:spcPts val="600"/>
              </a:spcAft>
            </a:pPr>
            <a:r>
              <a:rPr kumimoji="0" lang="zh-TW" altLang="en-US" sz="4000" b="1" i="0" dirty="0" smtClean="0">
                <a:solidFill>
                  <a:srgbClr val="0000FF"/>
                </a:solidFill>
                <a:effectLst>
                  <a:outerShdw blurRad="38100" dist="38100" dir="2700000" algn="tl">
                    <a:srgbClr val="C0C0C0"/>
                  </a:outerShdw>
                </a:effectLst>
                <a:latin typeface="微軟正黑體" pitchFamily="34" charset="-120"/>
                <a:ea typeface="微軟正黑體" pitchFamily="34" charset="-120"/>
              </a:rPr>
              <a:t>溝通</a:t>
            </a:r>
            <a:r>
              <a:rPr kumimoji="0" lang="zh-TW" altLang="en-US" sz="4000" b="1" i="0" dirty="0">
                <a:solidFill>
                  <a:srgbClr val="0000FF"/>
                </a:solidFill>
                <a:effectLst>
                  <a:outerShdw blurRad="38100" dist="38100" dir="2700000" algn="tl">
                    <a:srgbClr val="C0C0C0"/>
                  </a:outerShdw>
                </a:effectLst>
                <a:latin typeface="微軟正黑體" pitchFamily="34" charset="-120"/>
                <a:ea typeface="微軟正黑體" pitchFamily="34" charset="-120"/>
              </a:rPr>
              <a:t>人間</a:t>
            </a:r>
            <a:r>
              <a:rPr kumimoji="0" lang="zh-TW" altLang="en-US" sz="4000" b="1" i="0" dirty="0" smtClean="0">
                <a:solidFill>
                  <a:srgbClr val="0000FF"/>
                </a:solidFill>
                <a:effectLst>
                  <a:outerShdw blurRad="38100" dist="38100" dir="2700000" algn="tl">
                    <a:srgbClr val="C0C0C0"/>
                  </a:outerShdw>
                </a:effectLst>
                <a:latin typeface="微軟正黑體" pitchFamily="34" charset="-120"/>
                <a:ea typeface="微軟正黑體" pitchFamily="34" charset="-120"/>
              </a:rPr>
              <a:t>情   </a:t>
            </a:r>
            <a:r>
              <a:rPr kumimoji="0" lang="zh-TW" altLang="en-US" sz="4000" b="1" i="0" dirty="0">
                <a:solidFill>
                  <a:srgbClr val="0000FF"/>
                </a:solidFill>
                <a:effectLst>
                  <a:outerShdw blurRad="38100" dist="38100" dir="2700000" algn="tl">
                    <a:srgbClr val="C0C0C0"/>
                  </a:outerShdw>
                </a:effectLst>
                <a:latin typeface="微軟正黑體" pitchFamily="34" charset="-120"/>
                <a:ea typeface="微軟正黑體" pitchFamily="34" charset="-120"/>
              </a:rPr>
              <a:t>連接世界</a:t>
            </a:r>
            <a:r>
              <a:rPr kumimoji="0" lang="zh-TW" altLang="en-US" sz="4000" b="1" i="0" dirty="0" smtClean="0">
                <a:solidFill>
                  <a:srgbClr val="0000FF"/>
                </a:solidFill>
                <a:effectLst>
                  <a:outerShdw blurRad="38100" dist="38100" dir="2700000" algn="tl">
                    <a:srgbClr val="C0C0C0"/>
                  </a:outerShdw>
                </a:effectLst>
                <a:latin typeface="微軟正黑體" pitchFamily="34" charset="-120"/>
                <a:ea typeface="微軟正黑體" pitchFamily="34" charset="-120"/>
              </a:rPr>
              <a:t>心</a:t>
            </a:r>
            <a:endParaRPr kumimoji="0" lang="en-US" altLang="zh-TW" sz="4000" b="1" i="0" dirty="0" smtClean="0">
              <a:solidFill>
                <a:srgbClr val="0000FF"/>
              </a:solidFill>
              <a:effectLst>
                <a:outerShdw blurRad="38100" dist="38100" dir="2700000" algn="tl">
                  <a:srgbClr val="C0C0C0"/>
                </a:outerShdw>
              </a:effectLst>
              <a:latin typeface="微軟正黑體" pitchFamily="34" charset="-120"/>
              <a:ea typeface="微軟正黑體" pitchFamily="34" charset="-120"/>
            </a:endParaRPr>
          </a:p>
          <a:p>
            <a:pPr marL="342900" indent="-342900" algn="ctr">
              <a:spcBef>
                <a:spcPts val="600"/>
              </a:spcBef>
              <a:spcAft>
                <a:spcPts val="600"/>
              </a:spcAft>
            </a:pPr>
            <a:endParaRPr kumimoji="0" lang="zh-TW" altLang="en-US" sz="4000" b="1" i="0" dirty="0">
              <a:solidFill>
                <a:srgbClr val="0033CC"/>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8"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39750" y="1196975"/>
            <a:ext cx="8135938"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 name="Rectangle 2"/>
          <p:cNvSpPr>
            <a:spLocks noGrp="1" noChangeArrowheads="1"/>
          </p:cNvSpPr>
          <p:nvPr>
            <p:ph type="title"/>
          </p:nvPr>
        </p:nvSpPr>
        <p:spPr bwMode="gray">
          <a:xfrm>
            <a:off x="179388" y="115888"/>
            <a:ext cx="6840537"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按一下以編輯母片標題樣式</a:t>
            </a:r>
            <a:endParaRPr lang="en-US" altLang="zh-TW" dirty="0" smtClean="0"/>
          </a:p>
        </p:txBody>
      </p:sp>
      <p:sp>
        <p:nvSpPr>
          <p:cNvPr id="21" name="文字方塊 20"/>
          <p:cNvSpPr txBox="1"/>
          <p:nvPr/>
        </p:nvSpPr>
        <p:spPr>
          <a:xfrm>
            <a:off x="8609853" y="6446370"/>
            <a:ext cx="399677" cy="277813"/>
          </a:xfrm>
          <a:prstGeom prst="rect">
            <a:avLst/>
          </a:prstGeom>
          <a:noFill/>
        </p:spPr>
        <p:txBody>
          <a:bodyPr wrap="square">
            <a:spAutoFit/>
          </a:bodyPr>
          <a:lstStyle/>
          <a:p>
            <a:pPr fontAlgn="auto">
              <a:spcBef>
                <a:spcPts val="0"/>
              </a:spcBef>
              <a:spcAft>
                <a:spcPts val="0"/>
              </a:spcAft>
              <a:defRPr/>
            </a:pPr>
            <a:fld id="{D5869DD9-C923-4511-AFF4-11596ECD515F}" type="slidenum">
              <a:rPr kumimoji="0" lang="zh-TW" altLang="en-US" sz="1200" smtClean="0">
                <a:solidFill>
                  <a:schemeClr val="bg2">
                    <a:lumMod val="10000"/>
                  </a:schemeClr>
                </a:solidFill>
                <a:latin typeface="微軟正黑體" pitchFamily="34" charset="-120"/>
                <a:ea typeface="微軟正黑體" pitchFamily="34" charset="-120"/>
                <a:cs typeface="Arial Unicode MS"/>
              </a:rPr>
              <a:pPr fontAlgn="auto">
                <a:spcBef>
                  <a:spcPts val="0"/>
                </a:spcBef>
                <a:spcAft>
                  <a:spcPts val="0"/>
                </a:spcAft>
                <a:defRPr/>
              </a:pPr>
              <a:t>‹#›</a:t>
            </a:fld>
            <a:endParaRPr kumimoji="0" lang="en-US" altLang="zh-TW" sz="1200" dirty="0">
              <a:solidFill>
                <a:schemeClr val="bg2">
                  <a:lumMod val="10000"/>
                </a:schemeClr>
              </a:solidFill>
              <a:latin typeface="微軟正黑體" pitchFamily="34" charset="-120"/>
              <a:ea typeface="微軟正黑體" pitchFamily="34" charset="-120"/>
              <a:cs typeface="Arial Unicode MS"/>
            </a:endParaRPr>
          </a:p>
        </p:txBody>
      </p:sp>
      <p:pic>
        <p:nvPicPr>
          <p:cNvPr id="26" name="Picture 3" descr="E:\其他\企業識別系統圖\200907-new\logo-雙語.wmf"/>
          <p:cNvPicPr>
            <a:picLocks noChangeAspect="1" noChangeArrowheads="1"/>
          </p:cNvPicPr>
          <p:nvPr/>
        </p:nvPicPr>
        <p:blipFill>
          <a:blip r:embed="rId9" cstate="print"/>
          <a:srcRect/>
          <a:stretch>
            <a:fillRect/>
          </a:stretch>
        </p:blipFill>
        <p:spPr bwMode="auto">
          <a:xfrm>
            <a:off x="7235825" y="82550"/>
            <a:ext cx="1657350" cy="538163"/>
          </a:xfrm>
          <a:prstGeom prst="rect">
            <a:avLst/>
          </a:prstGeom>
          <a:ln>
            <a:noFill/>
          </a:ln>
          <a:effectLst>
            <a:outerShdw blurRad="50800" dist="25400" dir="4200000" algn="tl" rotWithShape="0">
              <a:schemeClr val="accent3"/>
            </a:outerShdw>
          </a:effectLst>
        </p:spPr>
      </p:pic>
      <p:pic>
        <p:nvPicPr>
          <p:cNvPr id="1030" name="圖片 8" descr="refrish your life.png"/>
          <p:cNvPicPr>
            <a:picLocks noChangeAspect="1"/>
          </p:cNvPicPr>
          <p:nvPr/>
        </p:nvPicPr>
        <p:blipFill>
          <a:blip r:embed="rId10" cstate="print"/>
          <a:srcRect/>
          <a:stretch>
            <a:fillRect/>
          </a:stretch>
        </p:blipFill>
        <p:spPr bwMode="auto">
          <a:xfrm>
            <a:off x="0" y="6003925"/>
            <a:ext cx="6364288" cy="822325"/>
          </a:xfrm>
          <a:prstGeom prst="rect">
            <a:avLst/>
          </a:prstGeom>
          <a:noFill/>
          <a:ln w="9525">
            <a:noFill/>
            <a:miter lim="800000"/>
            <a:headEnd/>
            <a:tailEnd/>
          </a:ln>
        </p:spPr>
      </p:pic>
      <p:sp>
        <p:nvSpPr>
          <p:cNvPr id="9" name="文字方塊 8"/>
          <p:cNvSpPr txBox="1"/>
          <p:nvPr/>
        </p:nvSpPr>
        <p:spPr>
          <a:xfrm>
            <a:off x="-93137" y="6664894"/>
            <a:ext cx="5113867" cy="507831"/>
          </a:xfrm>
          <a:prstGeom prst="rect">
            <a:avLst/>
          </a:prstGeom>
          <a:noFill/>
        </p:spPr>
        <p:txBody>
          <a:bodyPr wrap="square">
            <a:spAutoFit/>
          </a:bodyPr>
          <a:lstStyle/>
          <a:p>
            <a:pPr fontAlgn="auto">
              <a:spcBef>
                <a:spcPts val="0"/>
              </a:spcBef>
              <a:spcAft>
                <a:spcPts val="0"/>
              </a:spcAft>
              <a:defRPr/>
            </a:pPr>
            <a:r>
              <a:rPr kumimoji="0" lang="zh-TW" altLang="en-US" sz="900" dirty="0" smtClean="0">
                <a:latin typeface="+mn-lt"/>
                <a:ea typeface="+mn-ea"/>
              </a:rPr>
              <a:t>中華電信版權所有</a:t>
            </a:r>
            <a:r>
              <a:rPr kumimoji="1" lang="en-US" altLang="zh-TW" sz="900" b="0" kern="1200" dirty="0" smtClean="0">
                <a:solidFill>
                  <a:schemeClr val="tx1"/>
                </a:solidFill>
                <a:latin typeface="Arial" charset="0"/>
                <a:ea typeface="新細明體" charset="-120"/>
                <a:cs typeface="+mn-cs"/>
              </a:rPr>
              <a:t>© </a:t>
            </a:r>
            <a:r>
              <a:rPr kumimoji="0" lang="en-US" altLang="zh-TW" sz="900" dirty="0" smtClean="0">
                <a:latin typeface="+mn-lt"/>
                <a:ea typeface="+mn-ea"/>
              </a:rPr>
              <a:t>2011 Chunghwa Telecom All Rights Reserved.</a:t>
            </a:r>
          </a:p>
          <a:p>
            <a:pPr fontAlgn="auto">
              <a:spcBef>
                <a:spcPts val="0"/>
              </a:spcBef>
              <a:spcAft>
                <a:spcPts val="0"/>
              </a:spcAft>
              <a:defRPr/>
            </a:pPr>
            <a:endParaRPr kumimoji="0" lang="zh-TW" altLang="en-US" dirty="0">
              <a:latin typeface="+mn-lt"/>
              <a:ea typeface="+mn-ea"/>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6" r:id="rId4"/>
    <p:sldLayoutId id="2147483817" r:id="rId5"/>
    <p:sldLayoutId id="2147483814" r:id="rId6"/>
  </p:sldLayoutIdLst>
  <p:hf hdr="0" ftr="0" dt="0"/>
  <p:txStyles>
    <p:titleStyle>
      <a:lvl1pPr algn="l" rtl="0" eaLnBrk="1" fontAlgn="base" hangingPunct="1">
        <a:spcBef>
          <a:spcPct val="0"/>
        </a:spcBef>
        <a:spcAft>
          <a:spcPct val="0"/>
        </a:spcAft>
        <a:defRPr sz="44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latin typeface="微軟正黑體" pitchFamily="34" charset="-120"/>
          <a:ea typeface="微軟正黑體" pitchFamily="34" charset="-120"/>
          <a:cs typeface="+mj-cs"/>
        </a:defRPr>
      </a:lvl1pPr>
      <a:lvl2pPr algn="l"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l"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l"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l"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b="1">
          <a:solidFill>
            <a:srgbClr val="161616"/>
          </a:solidFill>
          <a:latin typeface="微軟正黑體" pitchFamily="34" charset="-120"/>
          <a:ea typeface="微軟正黑體"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rgbClr val="161616"/>
          </a:solidFill>
          <a:latin typeface="微軟正黑體" pitchFamily="34" charset="-120"/>
          <a:ea typeface="微軟正黑體" pitchFamily="34" charset="-120"/>
        </a:defRPr>
      </a:lvl2pPr>
      <a:lvl3pPr marL="1143000" indent="-228600" algn="l" rtl="0" eaLnBrk="1" fontAlgn="base" hangingPunct="1">
        <a:spcBef>
          <a:spcPct val="20000"/>
        </a:spcBef>
        <a:spcAft>
          <a:spcPct val="0"/>
        </a:spcAft>
        <a:buClr>
          <a:schemeClr val="tx1"/>
        </a:buClr>
        <a:buChar char="•"/>
        <a:defRPr sz="2000">
          <a:solidFill>
            <a:srgbClr val="161616"/>
          </a:solidFill>
          <a:latin typeface="微軟正黑體" pitchFamily="34" charset="-120"/>
          <a:ea typeface="微軟正黑體" pitchFamily="34" charset="-120"/>
        </a:defRPr>
      </a:lvl3pPr>
      <a:lvl4pPr marL="1600200" indent="-228600" algn="l" rtl="0" eaLnBrk="1" fontAlgn="base" hangingPunct="1">
        <a:spcBef>
          <a:spcPct val="20000"/>
        </a:spcBef>
        <a:spcAft>
          <a:spcPct val="0"/>
        </a:spcAft>
        <a:buChar char="–"/>
        <a:defRPr sz="1600">
          <a:solidFill>
            <a:srgbClr val="161616"/>
          </a:solidFill>
          <a:latin typeface="微軟正黑體" pitchFamily="34" charset="-120"/>
          <a:ea typeface="微軟正黑體" pitchFamily="34" charset="-120"/>
        </a:defRPr>
      </a:lvl4pPr>
      <a:lvl5pPr marL="2057400" indent="-228600" algn="l" rtl="0" eaLnBrk="1" fontAlgn="base" hangingPunct="1">
        <a:spcBef>
          <a:spcPct val="20000"/>
        </a:spcBef>
        <a:spcAft>
          <a:spcPct val="0"/>
        </a:spcAft>
        <a:buChar char="»"/>
        <a:defRPr sz="1600">
          <a:solidFill>
            <a:srgbClr val="161616"/>
          </a:solidFill>
          <a:latin typeface="微軟正黑體" pitchFamily="34" charset="-120"/>
          <a:ea typeface="微軟正黑體" pitchFamily="34" charset="-120"/>
        </a:defRPr>
      </a:lvl5pPr>
      <a:lvl6pPr marL="2514600" indent="-228600" algn="l" rtl="0" eaLnBrk="1" fontAlgn="base" hangingPunct="1">
        <a:spcBef>
          <a:spcPct val="20000"/>
        </a:spcBef>
        <a:spcAft>
          <a:spcPct val="0"/>
        </a:spcAft>
        <a:buChar char="»"/>
        <a:defRPr sz="1600">
          <a:solidFill>
            <a:schemeClr val="tx1"/>
          </a:solidFill>
          <a:latin typeface="Arial" charset="0"/>
        </a:defRPr>
      </a:lvl6pPr>
      <a:lvl7pPr marL="2971800" indent="-228600" algn="l" rtl="0" eaLnBrk="1" fontAlgn="base" hangingPunct="1">
        <a:spcBef>
          <a:spcPct val="20000"/>
        </a:spcBef>
        <a:spcAft>
          <a:spcPct val="0"/>
        </a:spcAft>
        <a:buChar char="»"/>
        <a:defRPr sz="1600">
          <a:solidFill>
            <a:schemeClr val="tx1"/>
          </a:solidFill>
          <a:latin typeface="Arial" charset="0"/>
        </a:defRPr>
      </a:lvl7pPr>
      <a:lvl8pPr marL="3429000" indent="-228600" algn="l" rtl="0" eaLnBrk="1" fontAlgn="base" hangingPunct="1">
        <a:spcBef>
          <a:spcPct val="20000"/>
        </a:spcBef>
        <a:spcAft>
          <a:spcPct val="0"/>
        </a:spcAft>
        <a:buChar char="»"/>
        <a:defRPr sz="1600">
          <a:solidFill>
            <a:schemeClr val="tx1"/>
          </a:solidFill>
          <a:latin typeface="Arial" charset="0"/>
        </a:defRPr>
      </a:lvl8pPr>
      <a:lvl9pPr marL="3886200" indent="-228600" algn="l" rtl="0" eaLnBrk="1" fontAlgn="base" hangingPunct="1">
        <a:spcBef>
          <a:spcPct val="20000"/>
        </a:spcBef>
        <a:spcAft>
          <a:spcPct val="0"/>
        </a:spcAft>
        <a:buChar char="»"/>
        <a:defRPr sz="16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ctrTitle"/>
          </p:nvPr>
        </p:nvSpPr>
        <p:spPr>
          <a:xfrm>
            <a:off x="1933031" y="1732015"/>
            <a:ext cx="7102181" cy="1435224"/>
          </a:xfrm>
        </p:spPr>
        <p:txBody>
          <a:bodyPr/>
          <a:lstStyle/>
          <a:p>
            <a:pPr algn="ctr"/>
            <a:r>
              <a:rPr lang="zh-TW" altLang="zh-TW" sz="6000" dirty="0" smtClean="0">
                <a:solidFill>
                  <a:schemeClr val="tx1"/>
                </a:solidFill>
                <a:effectLst/>
                <a:cs typeface="Arial" pitchFamily="34" charset="0"/>
              </a:rPr>
              <a:t>航港單一窗口</a:t>
            </a:r>
            <a:r>
              <a:rPr lang="en-US" altLang="zh-TW" sz="6000" dirty="0" smtClean="0">
                <a:solidFill>
                  <a:schemeClr val="tx1"/>
                </a:solidFill>
                <a:effectLst/>
                <a:cs typeface="Arial" pitchFamily="34" charset="0"/>
              </a:rPr>
              <a:t>(MTNet)</a:t>
            </a:r>
            <a:r>
              <a:rPr lang="zh-TW" altLang="zh-TW" sz="6000" dirty="0" smtClean="0">
                <a:solidFill>
                  <a:schemeClr val="tx1"/>
                </a:solidFill>
                <a:effectLst/>
                <a:cs typeface="Arial" pitchFamily="34" charset="0"/>
              </a:rPr>
              <a:t>簡介</a:t>
            </a:r>
            <a:endParaRPr lang="zh-TW" altLang="en-US" sz="6000" dirty="0" smtClean="0">
              <a:effectLst/>
            </a:endParaRPr>
          </a:p>
        </p:txBody>
      </p:sp>
      <p:sp>
        <p:nvSpPr>
          <p:cNvPr id="3" name="副標題 2"/>
          <p:cNvSpPr>
            <a:spLocks noGrp="1"/>
          </p:cNvSpPr>
          <p:nvPr>
            <p:ph type="subTitle" idx="1"/>
          </p:nvPr>
        </p:nvSpPr>
        <p:spPr>
          <a:xfrm>
            <a:off x="5330410" y="5034180"/>
            <a:ext cx="3667677" cy="1080120"/>
          </a:xfrm>
        </p:spPr>
        <p:txBody>
          <a:bodyPr/>
          <a:lstStyle/>
          <a:p>
            <a:pPr algn="l"/>
            <a:r>
              <a:rPr lang="zh-TW" altLang="en-US" sz="2400" dirty="0" smtClean="0">
                <a:solidFill>
                  <a:srgbClr val="0000FF"/>
                </a:solidFill>
              </a:rPr>
              <a:t>報告人：陳俊廷</a:t>
            </a:r>
            <a:endParaRPr lang="en-US" altLang="zh-TW" sz="2400" dirty="0" smtClean="0">
              <a:solidFill>
                <a:srgbClr val="0000FF"/>
              </a:solidFill>
            </a:endParaRPr>
          </a:p>
          <a:p>
            <a:pPr algn="dist"/>
            <a:r>
              <a:rPr lang="en-US" altLang="zh-TW" sz="2400" dirty="0" smtClean="0">
                <a:solidFill>
                  <a:srgbClr val="0000FF"/>
                </a:solidFill>
              </a:rPr>
              <a:t>2013</a:t>
            </a:r>
            <a:r>
              <a:rPr lang="zh-TW" altLang="en-US" sz="2400" dirty="0" smtClean="0">
                <a:solidFill>
                  <a:srgbClr val="0000FF"/>
                </a:solidFill>
              </a:rPr>
              <a:t>年</a:t>
            </a:r>
            <a:r>
              <a:rPr lang="en-US" altLang="zh-TW" sz="2400" dirty="0" smtClean="0">
                <a:solidFill>
                  <a:srgbClr val="0000FF"/>
                </a:solidFill>
              </a:rPr>
              <a:t>12</a:t>
            </a:r>
            <a:r>
              <a:rPr lang="zh-TW" altLang="en-US" sz="2400" dirty="0" smtClean="0">
                <a:solidFill>
                  <a:srgbClr val="0000FF"/>
                </a:solidFill>
              </a:rPr>
              <a:t>月</a:t>
            </a:r>
            <a:endParaRPr lang="en-US" altLang="zh-TW" sz="2400" dirty="0" smtClean="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425450" y="2552700"/>
            <a:ext cx="8135938" cy="857250"/>
          </a:xfrm>
        </p:spPr>
        <p:txBody>
          <a:bodyPr/>
          <a:lstStyle/>
          <a:p>
            <a:pPr>
              <a:spcBef>
                <a:spcPct val="0"/>
              </a:spcBef>
              <a:buBlip>
                <a:blip r:embed="rId3"/>
              </a:buBlip>
            </a:pPr>
            <a:r>
              <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航政監理系統</a:t>
            </a:r>
          </a:p>
        </p:txBody>
      </p:sp>
      <p:pic>
        <p:nvPicPr>
          <p:cNvPr id="9" name="圖片 8" descr="cloudy-sun.png"/>
          <p:cNvPicPr>
            <a:picLocks noChangeAspect="1"/>
          </p:cNvPicPr>
          <p:nvPr/>
        </p:nvPicPr>
        <p:blipFill>
          <a:blip r:embed="rId4" cstate="print"/>
          <a:stretch>
            <a:fillRect/>
          </a:stretch>
        </p:blipFill>
        <p:spPr>
          <a:xfrm>
            <a:off x="5354527" y="3140964"/>
            <a:ext cx="3717032" cy="3717032"/>
          </a:xfrm>
          <a:prstGeom prst="rect">
            <a:avLst/>
          </a:prstGeom>
        </p:spPr>
      </p:pic>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3950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範圍</a:t>
            </a:r>
            <a:br>
              <a:rPr lang="zh-TW" altLang="en-US" dirty="0" smtClean="0"/>
            </a:br>
            <a:endParaRPr lang="zh-TW" altLang="en-US" dirty="0"/>
          </a:p>
        </p:txBody>
      </p:sp>
      <p:sp>
        <p:nvSpPr>
          <p:cNvPr id="3" name="內容版面配置區 2"/>
          <p:cNvSpPr>
            <a:spLocks noGrp="1"/>
          </p:cNvSpPr>
          <p:nvPr>
            <p:ph idx="1"/>
          </p:nvPr>
        </p:nvSpPr>
        <p:spPr/>
        <p:txBody>
          <a:bodyPr/>
          <a:lstStyle/>
          <a:p>
            <a:pPr>
              <a:defRPr/>
            </a:pPr>
            <a:r>
              <a:rPr lang="zh-TW" altLang="en-US" sz="2800" dirty="0" smtClean="0"/>
              <a:t>船舶進出港管理</a:t>
            </a:r>
            <a:r>
              <a:rPr lang="zh-TW" altLang="en-US" sz="2800" dirty="0" smtClean="0">
                <a:cs typeface="Times New Roman" pitchFamily="18" charset="0"/>
              </a:rPr>
              <a:t>系統</a:t>
            </a:r>
            <a:r>
              <a:rPr lang="zh-TW" altLang="en-US" dirty="0" smtClean="0">
                <a:cs typeface="Times New Roman" pitchFamily="18" charset="0"/>
              </a:rPr>
              <a:t> </a:t>
            </a:r>
            <a:r>
              <a:rPr lang="en-US" altLang="zh-TW" sz="1600" dirty="0" smtClean="0">
                <a:solidFill>
                  <a:schemeClr val="tx1">
                    <a:lumMod val="50000"/>
                    <a:lumOff val="50000"/>
                  </a:schemeClr>
                </a:solidFill>
                <a:cs typeface="Times New Roman" pitchFamily="18" charset="0"/>
              </a:rPr>
              <a:t>(96.1.1)</a:t>
            </a:r>
          </a:p>
          <a:p>
            <a:pPr lvl="1">
              <a:defRPr/>
            </a:pPr>
            <a:r>
              <a:rPr lang="zh-TW" altLang="en-US" sz="1800" dirty="0" smtClean="0">
                <a:solidFill>
                  <a:schemeClr val="accent5">
                    <a:lumMod val="50000"/>
                  </a:schemeClr>
                </a:solidFill>
                <a:cs typeface="Times New Roman" pitchFamily="18" charset="0"/>
              </a:rPr>
              <a:t>管理各港船舶進出港動態及審查船舶適航性</a:t>
            </a:r>
            <a:endParaRPr lang="en-US" altLang="zh-TW" sz="1800" dirty="0" smtClean="0">
              <a:solidFill>
                <a:schemeClr val="accent5">
                  <a:lumMod val="50000"/>
                </a:schemeClr>
              </a:solidFill>
              <a:cs typeface="Times New Roman" pitchFamily="18" charset="0"/>
            </a:endParaRPr>
          </a:p>
          <a:p>
            <a:pPr>
              <a:defRPr/>
            </a:pPr>
            <a:r>
              <a:rPr lang="zh-TW" altLang="en-US" sz="2000" dirty="0" smtClean="0">
                <a:solidFill>
                  <a:schemeClr val="tx1">
                    <a:lumMod val="50000"/>
                    <a:lumOff val="50000"/>
                  </a:schemeClr>
                </a:solidFill>
                <a:cs typeface="Times New Roman" pitchFamily="18" charset="0"/>
              </a:rPr>
              <a:t>遊艇進出港管理系統</a:t>
            </a:r>
            <a:endParaRPr lang="en-US" altLang="zh-TW" sz="2000" dirty="0" smtClean="0">
              <a:solidFill>
                <a:schemeClr val="tx1">
                  <a:lumMod val="50000"/>
                  <a:lumOff val="50000"/>
                </a:schemeClr>
              </a:solidFill>
              <a:cs typeface="Times New Roman" pitchFamily="18" charset="0"/>
            </a:endParaRPr>
          </a:p>
          <a:p>
            <a:pPr>
              <a:defRPr/>
            </a:pPr>
            <a:r>
              <a:rPr lang="zh-TW" altLang="en-US" sz="2000" dirty="0" smtClean="0">
                <a:solidFill>
                  <a:schemeClr val="tx1">
                    <a:lumMod val="50000"/>
                    <a:lumOff val="50000"/>
                  </a:schemeClr>
                </a:solidFill>
                <a:cs typeface="Times New Roman" pitchFamily="18" charset="0"/>
              </a:rPr>
              <a:t>兩岸直航進出港管理系統</a:t>
            </a:r>
            <a:endParaRPr lang="en-US" altLang="zh-TW" sz="2000" dirty="0" smtClean="0">
              <a:solidFill>
                <a:schemeClr val="tx1">
                  <a:lumMod val="50000"/>
                  <a:lumOff val="50000"/>
                </a:schemeClr>
              </a:solidFill>
              <a:cs typeface="Times New Roman" pitchFamily="18" charset="0"/>
            </a:endParaRPr>
          </a:p>
          <a:p>
            <a:pPr>
              <a:defRPr/>
            </a:pPr>
            <a:r>
              <a:rPr lang="zh-TW" altLang="en-US" sz="2800" dirty="0" smtClean="0">
                <a:cs typeface="Times New Roman" pitchFamily="18" charset="0"/>
              </a:rPr>
              <a:t>航運業管理系統 </a:t>
            </a:r>
            <a:r>
              <a:rPr lang="en-US" altLang="zh-TW" sz="1600" dirty="0" smtClean="0">
                <a:solidFill>
                  <a:schemeClr val="tx1">
                    <a:lumMod val="50000"/>
                    <a:lumOff val="50000"/>
                  </a:schemeClr>
                </a:solidFill>
                <a:cs typeface="Times New Roman" pitchFamily="18" charset="0"/>
              </a:rPr>
              <a:t>(98.2.16)</a:t>
            </a:r>
          </a:p>
          <a:p>
            <a:pPr lvl="1">
              <a:defRPr/>
            </a:pPr>
            <a:r>
              <a:rPr lang="zh-TW" altLang="en-US" sz="1800" dirty="0" smtClean="0">
                <a:solidFill>
                  <a:schemeClr val="accent5">
                    <a:lumMod val="50000"/>
                  </a:schemeClr>
                </a:solidFill>
                <a:cs typeface="Times New Roman" pitchFamily="18" charset="0"/>
              </a:rPr>
              <a:t>管理各航運業別資料及統計航運業家數消長</a:t>
            </a:r>
            <a:endParaRPr lang="en-US" altLang="zh-TW" sz="1800" dirty="0" smtClean="0">
              <a:solidFill>
                <a:schemeClr val="accent5">
                  <a:lumMod val="50000"/>
                </a:schemeClr>
              </a:solidFill>
              <a:cs typeface="Times New Roman" pitchFamily="18" charset="0"/>
            </a:endParaRPr>
          </a:p>
          <a:p>
            <a:pPr>
              <a:defRPr/>
            </a:pPr>
            <a:r>
              <a:rPr lang="zh-TW" altLang="en-US" sz="2800" dirty="0" smtClean="0">
                <a:cs typeface="Times New Roman" pitchFamily="18" charset="0"/>
              </a:rPr>
              <a:t>船舶管理系統 </a:t>
            </a:r>
            <a:r>
              <a:rPr lang="en-US" altLang="zh-TW" sz="1600" dirty="0" smtClean="0">
                <a:solidFill>
                  <a:schemeClr val="tx1">
                    <a:lumMod val="50000"/>
                    <a:lumOff val="50000"/>
                  </a:schemeClr>
                </a:solidFill>
                <a:cs typeface="Times New Roman" pitchFamily="18" charset="0"/>
              </a:rPr>
              <a:t>(97.1.14)</a:t>
            </a:r>
          </a:p>
          <a:p>
            <a:pPr lvl="1">
              <a:defRPr/>
            </a:pPr>
            <a:r>
              <a:rPr lang="zh-TW" altLang="en-US" sz="1800" dirty="0" smtClean="0">
                <a:solidFill>
                  <a:schemeClr val="accent5">
                    <a:lumMod val="50000"/>
                  </a:schemeClr>
                </a:solidFill>
                <a:cs typeface="Times New Roman" pitchFamily="18" charset="0"/>
              </a:rPr>
              <a:t>管理船舶資料，包含所有人財產資料、適航性檢丈，統計國輪數量</a:t>
            </a:r>
            <a:endParaRPr lang="en-US" altLang="zh-TW" sz="1800" dirty="0" smtClean="0">
              <a:solidFill>
                <a:schemeClr val="accent5">
                  <a:lumMod val="50000"/>
                </a:schemeClr>
              </a:solidFill>
              <a:cs typeface="Times New Roman" pitchFamily="18" charset="0"/>
            </a:endParaRPr>
          </a:p>
          <a:p>
            <a:pPr>
              <a:defRPr/>
            </a:pPr>
            <a:r>
              <a:rPr lang="zh-TW" altLang="en-US" sz="2800" dirty="0" smtClean="0">
                <a:cs typeface="Times New Roman" pitchFamily="18" charset="0"/>
              </a:rPr>
              <a:t>海運技術人員管理系統 </a:t>
            </a:r>
            <a:r>
              <a:rPr lang="en-US" altLang="zh-TW" sz="1600" dirty="0" smtClean="0">
                <a:solidFill>
                  <a:schemeClr val="tx1">
                    <a:lumMod val="50000"/>
                    <a:lumOff val="50000"/>
                  </a:schemeClr>
                </a:solidFill>
                <a:cs typeface="Times New Roman" pitchFamily="18" charset="0"/>
              </a:rPr>
              <a:t>(98.3.2)</a:t>
            </a:r>
          </a:p>
          <a:p>
            <a:pPr lvl="1">
              <a:defRPr/>
            </a:pPr>
            <a:r>
              <a:rPr lang="zh-TW" altLang="en-US" sz="1800" dirty="0" smtClean="0">
                <a:solidFill>
                  <a:schemeClr val="accent5">
                    <a:lumMod val="50000"/>
                  </a:schemeClr>
                </a:solidFill>
                <a:cs typeface="Times New Roman" pitchFamily="18" charset="0"/>
              </a:rPr>
              <a:t>審核船舶安全配額，掌握船員人數及</a:t>
            </a:r>
            <a:r>
              <a:rPr lang="zh-TW" altLang="en-US" sz="1800" dirty="0" smtClean="0">
                <a:solidFill>
                  <a:schemeClr val="accent5">
                    <a:lumMod val="50000"/>
                  </a:schemeClr>
                </a:solidFill>
              </a:rPr>
              <a:t>評估其適任性</a:t>
            </a:r>
            <a:endParaRPr lang="en-US" altLang="zh-TW" sz="1800" dirty="0" smtClean="0">
              <a:solidFill>
                <a:schemeClr val="accent5">
                  <a:lumMod val="50000"/>
                </a:schemeClr>
              </a:solidFill>
            </a:endParaRPr>
          </a:p>
          <a:p>
            <a:pPr>
              <a:defRPr/>
            </a:pPr>
            <a:r>
              <a:rPr lang="zh-TW" altLang="en-US" sz="2000" dirty="0" smtClean="0">
                <a:solidFill>
                  <a:schemeClr val="tx1">
                    <a:lumMod val="50000"/>
                    <a:lumOff val="50000"/>
                  </a:schemeClr>
                </a:solidFill>
              </a:rPr>
              <a:t>海事管理系統</a:t>
            </a:r>
            <a:endParaRPr lang="en-US" altLang="zh-TW" sz="2000" dirty="0" smtClean="0">
              <a:solidFill>
                <a:schemeClr val="tx1">
                  <a:lumMod val="50000"/>
                  <a:lumOff val="50000"/>
                </a:schemeClr>
              </a:solidFill>
            </a:endParaRPr>
          </a:p>
          <a:p>
            <a:pPr>
              <a:defRPr/>
            </a:pPr>
            <a:r>
              <a:rPr lang="zh-TW" altLang="en-US" sz="2000" dirty="0" smtClean="0">
                <a:solidFill>
                  <a:schemeClr val="tx1">
                    <a:lumMod val="50000"/>
                    <a:lumOff val="50000"/>
                  </a:schemeClr>
                </a:solidFill>
              </a:rPr>
              <a:t>航政違規處分管理系統</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船舶進出港管理系統</a:t>
            </a:r>
            <a:br>
              <a:rPr lang="zh-TW" altLang="en-US" dirty="0" smtClean="0"/>
            </a:br>
            <a:endParaRPr lang="zh-TW" altLang="en-US" dirty="0"/>
          </a:p>
        </p:txBody>
      </p:sp>
      <p:graphicFrame>
        <p:nvGraphicFramePr>
          <p:cNvPr id="2050" name="物件 11"/>
          <p:cNvGraphicFramePr>
            <a:graphicFrameLocks noGrp="1" noChangeAspect="1"/>
          </p:cNvGraphicFramePr>
          <p:nvPr>
            <p:ph idx="1"/>
          </p:nvPr>
        </p:nvGraphicFramePr>
        <p:xfrm>
          <a:off x="772536" y="1196975"/>
          <a:ext cx="7670366" cy="4752975"/>
        </p:xfrm>
        <a:graphic>
          <a:graphicData uri="http://schemas.openxmlformats.org/presentationml/2006/ole">
            <mc:AlternateContent xmlns:mc="http://schemas.openxmlformats.org/markup-compatibility/2006">
              <mc:Choice xmlns:v="urn:schemas-microsoft-com:vml" Requires="v">
                <p:oleObj spid="_x0000_s2064" name="Visio" r:id="rId4" imgW="10458467" imgH="6486480" progId="">
                  <p:embed/>
                </p:oleObj>
              </mc:Choice>
              <mc:Fallback>
                <p:oleObj name="Visio" r:id="rId4" imgW="10458467" imgH="6486480" progId="">
                  <p:embed/>
                  <p:pic>
                    <p:nvPicPr>
                      <p:cNvPr id="0" name="物件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536" y="1196975"/>
                        <a:ext cx="7670366"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航運業管理系統</a:t>
            </a:r>
            <a:br>
              <a:rPr lang="zh-TW" altLang="en-US" dirty="0" smtClean="0"/>
            </a:br>
            <a:endParaRPr lang="zh-TW" altLang="en-US" dirty="0"/>
          </a:p>
        </p:txBody>
      </p:sp>
      <p:graphicFrame>
        <p:nvGraphicFramePr>
          <p:cNvPr id="3074" name="物件 4"/>
          <p:cNvGraphicFramePr>
            <a:graphicFrameLocks noGrp="1" noChangeAspect="1"/>
          </p:cNvGraphicFramePr>
          <p:nvPr>
            <p:ph idx="1"/>
          </p:nvPr>
        </p:nvGraphicFramePr>
        <p:xfrm>
          <a:off x="769225" y="1196975"/>
          <a:ext cx="7676987" cy="4752975"/>
        </p:xfrm>
        <a:graphic>
          <a:graphicData uri="http://schemas.openxmlformats.org/presentationml/2006/ole">
            <mc:AlternateContent xmlns:mc="http://schemas.openxmlformats.org/markup-compatibility/2006">
              <mc:Choice xmlns:v="urn:schemas-microsoft-com:vml" Requires="v">
                <p:oleObj spid="_x0000_s3088" name="Visio" r:id="rId4" imgW="10462357" imgH="6476976" progId="">
                  <p:embed/>
                </p:oleObj>
              </mc:Choice>
              <mc:Fallback>
                <p:oleObj name="Visio" r:id="rId4" imgW="10462357" imgH="6476976" progId="">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225" y="1196975"/>
                        <a:ext cx="7676987"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船舶管理系統</a:t>
            </a:r>
            <a:br>
              <a:rPr lang="zh-TW" altLang="en-US" dirty="0" smtClean="0"/>
            </a:br>
            <a:endParaRPr lang="zh-TW" altLang="en-US" dirty="0"/>
          </a:p>
        </p:txBody>
      </p:sp>
      <p:graphicFrame>
        <p:nvGraphicFramePr>
          <p:cNvPr id="4099" name="物件 4"/>
          <p:cNvGraphicFramePr>
            <a:graphicFrameLocks noGrp="1" noChangeAspect="1"/>
          </p:cNvGraphicFramePr>
          <p:nvPr>
            <p:ph idx="1"/>
          </p:nvPr>
        </p:nvGraphicFramePr>
        <p:xfrm>
          <a:off x="791673" y="1196975"/>
          <a:ext cx="7632092" cy="4752975"/>
        </p:xfrm>
        <a:graphic>
          <a:graphicData uri="http://schemas.openxmlformats.org/presentationml/2006/ole">
            <mc:AlternateContent xmlns:mc="http://schemas.openxmlformats.org/markup-compatibility/2006">
              <mc:Choice xmlns:v="urn:schemas-microsoft-com:vml" Requires="v">
                <p:oleObj spid="_x0000_s4113" name="Visio" r:id="rId3" imgW="10462357" imgH="6515208" progId="">
                  <p:embed/>
                </p:oleObj>
              </mc:Choice>
              <mc:Fallback>
                <p:oleObj name="Visio" r:id="rId3" imgW="10462357" imgH="6515208" progId="">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73" y="1196975"/>
                        <a:ext cx="7632092"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海運技術人員管理系統</a:t>
            </a:r>
            <a:br>
              <a:rPr lang="zh-TW" altLang="en-US" dirty="0" smtClean="0"/>
            </a:br>
            <a:endParaRPr lang="zh-TW" altLang="en-US" dirty="0"/>
          </a:p>
        </p:txBody>
      </p:sp>
      <p:graphicFrame>
        <p:nvGraphicFramePr>
          <p:cNvPr id="5122" name="物件 4"/>
          <p:cNvGraphicFramePr>
            <a:graphicFrameLocks noGrp="1" noChangeAspect="1"/>
          </p:cNvGraphicFramePr>
          <p:nvPr>
            <p:ph idx="1"/>
          </p:nvPr>
        </p:nvGraphicFramePr>
        <p:xfrm>
          <a:off x="779160" y="1196975"/>
          <a:ext cx="7657118" cy="4752975"/>
        </p:xfrm>
        <a:graphic>
          <a:graphicData uri="http://schemas.openxmlformats.org/presentationml/2006/ole">
            <mc:AlternateContent xmlns:mc="http://schemas.openxmlformats.org/markup-compatibility/2006">
              <mc:Choice xmlns:v="urn:schemas-microsoft-com:vml" Requires="v">
                <p:oleObj spid="_x0000_s5136" name="Visio" r:id="rId3" imgW="10447013" imgH="6484536" progId="">
                  <p:embed/>
                </p:oleObj>
              </mc:Choice>
              <mc:Fallback>
                <p:oleObj name="Visio" r:id="rId3" imgW="10447013" imgH="6484536" progId="">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60" y="1196975"/>
                        <a:ext cx="7657118"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整體效益</a:t>
            </a:r>
            <a:br>
              <a:rPr lang="zh-TW" altLang="en-US" dirty="0" smtClean="0"/>
            </a:br>
            <a:endParaRPr lang="zh-TW" altLang="en-US" dirty="0"/>
          </a:p>
        </p:txBody>
      </p:sp>
      <p:grpSp>
        <p:nvGrpSpPr>
          <p:cNvPr id="16" name="內容版面配置區 15"/>
          <p:cNvGrpSpPr>
            <a:grpSpLocks noGrp="1"/>
          </p:cNvGrpSpPr>
          <p:nvPr/>
        </p:nvGrpSpPr>
        <p:grpSpPr>
          <a:xfrm>
            <a:off x="450889" y="994787"/>
            <a:ext cx="8224799" cy="5546690"/>
            <a:chOff x="449893" y="476672"/>
            <a:chExt cx="8298622" cy="5830888"/>
          </a:xfrm>
        </p:grpSpPr>
        <p:sp>
          <p:nvSpPr>
            <p:cNvPr id="17" name="Rectangle 4"/>
            <p:cNvSpPr>
              <a:spLocks noChangeArrowheads="1"/>
            </p:cNvSpPr>
            <p:nvPr/>
          </p:nvSpPr>
          <p:spPr bwMode="auto">
            <a:xfrm>
              <a:off x="1549202" y="4923780"/>
              <a:ext cx="6335713" cy="1383780"/>
            </a:xfrm>
            <a:prstGeom prst="rect">
              <a:avLst/>
            </a:prstGeom>
            <a:gradFill rotWithShape="1">
              <a:gsLst>
                <a:gs pos="0">
                  <a:schemeClr val="bg1"/>
                </a:gs>
                <a:gs pos="100000">
                  <a:srgbClr val="99CCFF"/>
                </a:gs>
              </a:gsLst>
              <a:lin ang="0" scaled="1"/>
            </a:gradFill>
            <a:ln w="9525">
              <a:noFill/>
              <a:prstDash val="dash"/>
              <a:miter lim="800000"/>
              <a:headEnd/>
              <a:tailEnd/>
            </a:ln>
          </p:spPr>
          <p:txBody>
            <a:bodyPr wrap="none"/>
            <a:lstStyle/>
            <a:p>
              <a:pPr>
                <a:defRPr/>
              </a:pPr>
              <a:r>
                <a:rPr lang="zh-TW" altLang="en-US" sz="2000" b="1" dirty="0">
                  <a:solidFill>
                    <a:schemeClr val="accent1">
                      <a:lumMod val="50000"/>
                    </a:schemeClr>
                  </a:solidFill>
                  <a:latin typeface="微軟正黑體" pitchFamily="34" charset="-120"/>
                  <a:ea typeface="微軟正黑體" pitchFamily="34" charset="-120"/>
                </a:rPr>
                <a:t>跨單位的資源共享與相互支援</a:t>
              </a:r>
            </a:p>
            <a:p>
              <a:pPr>
                <a:buFontTx/>
                <a:buChar char="•"/>
                <a:defRPr/>
              </a:pPr>
              <a:r>
                <a:rPr lang="zh-TW" altLang="en-US" sz="1600" b="0" dirty="0">
                  <a:latin typeface="微軟正黑體" pitchFamily="34" charset="-120"/>
                  <a:ea typeface="微軟正黑體" pitchFamily="34" charset="-120"/>
                </a:rPr>
                <a:t>國家通訊傳播委員會、中國驗船中心、疾病管制局、漁業署</a:t>
              </a:r>
            </a:p>
            <a:p>
              <a:pPr>
                <a:buFontTx/>
                <a:buChar char="•"/>
                <a:defRPr/>
              </a:pPr>
              <a:r>
                <a:rPr lang="zh-TW" altLang="en-US" sz="1600" b="0" dirty="0">
                  <a:latin typeface="微軟正黑體" pitchFamily="34" charset="-120"/>
                  <a:ea typeface="微軟正黑體" pitchFamily="34" charset="-120"/>
                </a:rPr>
                <a:t>內政部戶政司、經濟部商業司</a:t>
              </a:r>
            </a:p>
            <a:p>
              <a:pPr>
                <a:buFontTx/>
                <a:buChar char="•"/>
                <a:defRPr/>
              </a:pPr>
              <a:r>
                <a:rPr lang="zh-TW" altLang="en-US" sz="1600" b="0" dirty="0">
                  <a:latin typeface="微軟正黑體" pitchFamily="34" charset="-120"/>
                  <a:ea typeface="微軟正黑體" pitchFamily="34" charset="-120"/>
                </a:rPr>
                <a:t>環保署、關務署</a:t>
              </a:r>
            </a:p>
            <a:p>
              <a:pPr>
                <a:buFontTx/>
                <a:buChar char="•"/>
                <a:defRPr/>
              </a:pPr>
              <a:r>
                <a:rPr lang="zh-TW" altLang="en-US" sz="1600" b="0" dirty="0">
                  <a:latin typeface="微軟正黑體" pitchFamily="34" charset="-120"/>
                  <a:ea typeface="微軟正黑體" pitchFamily="34" charset="-120"/>
                </a:rPr>
                <a:t>國防部、海巡署</a:t>
              </a:r>
            </a:p>
          </p:txBody>
        </p:sp>
        <p:sp>
          <p:nvSpPr>
            <p:cNvPr id="18" name="Rectangle 5"/>
            <p:cNvSpPr>
              <a:spLocks noChangeArrowheads="1"/>
            </p:cNvSpPr>
            <p:nvPr/>
          </p:nvSpPr>
          <p:spPr bwMode="auto">
            <a:xfrm>
              <a:off x="1547615" y="2780135"/>
              <a:ext cx="6337300" cy="863600"/>
            </a:xfrm>
            <a:prstGeom prst="rect">
              <a:avLst/>
            </a:prstGeom>
            <a:gradFill rotWithShape="1">
              <a:gsLst>
                <a:gs pos="0">
                  <a:schemeClr val="bg1"/>
                </a:gs>
                <a:gs pos="100000">
                  <a:srgbClr val="99CCFF"/>
                </a:gs>
              </a:gsLst>
              <a:lin ang="0" scaled="1"/>
            </a:gradFill>
            <a:ln w="9525">
              <a:noFill/>
              <a:prstDash val="dash"/>
              <a:miter lim="800000"/>
              <a:headEnd/>
              <a:tailEnd/>
            </a:ln>
          </p:spPr>
          <p:txBody>
            <a:bodyPr wrap="none"/>
            <a:lstStyle/>
            <a:p>
              <a:pPr>
                <a:lnSpc>
                  <a:spcPct val="80000"/>
                </a:lnSpc>
                <a:spcBef>
                  <a:spcPct val="20000"/>
                </a:spcBef>
                <a:buFont typeface="Wingdings" pitchFamily="2" charset="2"/>
                <a:buNone/>
                <a:defRPr/>
              </a:pPr>
              <a:r>
                <a:rPr lang="zh-TW" altLang="en-US" sz="2000" b="1" dirty="0">
                  <a:solidFill>
                    <a:schemeClr val="accent1">
                      <a:lumMod val="50000"/>
                    </a:schemeClr>
                  </a:solidFill>
                  <a:latin typeface="微軟正黑體" pitchFamily="34" charset="-120"/>
                  <a:ea typeface="微軟正黑體" pitchFamily="34" charset="-120"/>
                </a:rPr>
                <a:t>代碼資料的重整與單一輸入來源的確立</a:t>
              </a:r>
            </a:p>
            <a:p>
              <a:pPr>
                <a:lnSpc>
                  <a:spcPct val="80000"/>
                </a:lnSpc>
                <a:spcBef>
                  <a:spcPct val="20000"/>
                </a:spcBef>
                <a:buFontTx/>
                <a:buChar char="•"/>
                <a:defRPr/>
              </a:pPr>
              <a:r>
                <a:rPr lang="zh-TW" altLang="en-US" sz="1600" b="0" dirty="0">
                  <a:latin typeface="微軟正黑體" pitchFamily="34" charset="-120"/>
                  <a:ea typeface="微軟正黑體" pitchFamily="34" charset="-120"/>
                </a:rPr>
                <a:t>弭除資料不一致的問題，增加資料的正確性與可用性</a:t>
              </a:r>
            </a:p>
            <a:p>
              <a:pPr>
                <a:lnSpc>
                  <a:spcPct val="80000"/>
                </a:lnSpc>
                <a:spcBef>
                  <a:spcPct val="20000"/>
                </a:spcBef>
                <a:buFontTx/>
                <a:buChar char="•"/>
                <a:defRPr/>
              </a:pPr>
              <a:r>
                <a:rPr lang="zh-TW" altLang="en-US" sz="1600" b="0" dirty="0">
                  <a:latin typeface="微軟正黑體" pitchFamily="34" charset="-120"/>
                  <a:ea typeface="微軟正黑體" pitchFamily="34" charset="-120"/>
                </a:rPr>
                <a:t>資料不需同步</a:t>
              </a:r>
            </a:p>
            <a:p>
              <a:pPr>
                <a:lnSpc>
                  <a:spcPct val="80000"/>
                </a:lnSpc>
                <a:spcBef>
                  <a:spcPct val="20000"/>
                </a:spcBef>
                <a:buFont typeface="Wingdings" pitchFamily="2" charset="2"/>
                <a:buNone/>
                <a:defRPr/>
              </a:pPr>
              <a:endParaRPr lang="zh-TW" altLang="en-US" sz="1600" b="0" dirty="0">
                <a:ea typeface="標楷體" pitchFamily="65" charset="-120"/>
              </a:endParaRPr>
            </a:p>
          </p:txBody>
        </p:sp>
        <p:pic>
          <p:nvPicPr>
            <p:cNvPr id="19" name="Picture 6" descr="MC900299159[1]"/>
            <p:cNvPicPr>
              <a:picLocks noChangeAspect="1" noChangeArrowheads="1"/>
            </p:cNvPicPr>
            <p:nvPr/>
          </p:nvPicPr>
          <p:blipFill>
            <a:blip r:embed="rId3" cstate="print"/>
            <a:srcRect/>
            <a:stretch>
              <a:fillRect/>
            </a:stretch>
          </p:blipFill>
          <p:spPr bwMode="auto">
            <a:xfrm>
              <a:off x="660202" y="2780135"/>
              <a:ext cx="960438" cy="823912"/>
            </a:xfrm>
            <a:prstGeom prst="rect">
              <a:avLst/>
            </a:prstGeom>
            <a:noFill/>
            <a:ln w="9525">
              <a:noFill/>
              <a:miter lim="800000"/>
              <a:headEnd/>
              <a:tailEnd/>
            </a:ln>
          </p:spPr>
        </p:pic>
        <p:pic>
          <p:nvPicPr>
            <p:cNvPr id="20" name="Picture 7" descr="MC900056330[1]"/>
            <p:cNvPicPr>
              <a:picLocks noChangeAspect="1" noChangeArrowheads="1"/>
            </p:cNvPicPr>
            <p:nvPr/>
          </p:nvPicPr>
          <p:blipFill>
            <a:blip r:embed="rId4" cstate="print"/>
            <a:srcRect/>
            <a:stretch>
              <a:fillRect/>
            </a:stretch>
          </p:blipFill>
          <p:spPr bwMode="auto">
            <a:xfrm>
              <a:off x="539552" y="5301085"/>
              <a:ext cx="1225550" cy="768350"/>
            </a:xfrm>
            <a:prstGeom prst="rect">
              <a:avLst/>
            </a:prstGeom>
            <a:noFill/>
            <a:ln w="9525">
              <a:noFill/>
              <a:miter lim="800000"/>
              <a:headEnd/>
              <a:tailEnd/>
            </a:ln>
          </p:spPr>
        </p:pic>
        <p:sp>
          <p:nvSpPr>
            <p:cNvPr id="21" name="Rectangle 8"/>
            <p:cNvSpPr>
              <a:spLocks noChangeArrowheads="1"/>
            </p:cNvSpPr>
            <p:nvPr/>
          </p:nvSpPr>
          <p:spPr bwMode="auto">
            <a:xfrm rot="10800000">
              <a:off x="1549202" y="1629195"/>
              <a:ext cx="6365875" cy="1108002"/>
            </a:xfrm>
            <a:prstGeom prst="rect">
              <a:avLst/>
            </a:prstGeom>
            <a:gradFill rotWithShape="1">
              <a:gsLst>
                <a:gs pos="0">
                  <a:schemeClr val="bg1"/>
                </a:gs>
                <a:gs pos="100000">
                  <a:srgbClr val="99CCFF"/>
                </a:gs>
              </a:gsLst>
              <a:lin ang="0" scaled="1"/>
            </a:gradFill>
            <a:ln w="9525">
              <a:noFill/>
              <a:prstDash val="dash"/>
              <a:miter lim="800000"/>
              <a:headEnd/>
              <a:tailEnd/>
            </a:ln>
          </p:spPr>
          <p:txBody>
            <a:bodyPr rot="10800000" wrap="none"/>
            <a:lstStyle/>
            <a:p>
              <a:pPr>
                <a:defRPr/>
              </a:pPr>
              <a:r>
                <a:rPr lang="zh-TW" altLang="en-US" sz="2000" b="1" dirty="0">
                  <a:solidFill>
                    <a:schemeClr val="accent1">
                      <a:lumMod val="50000"/>
                    </a:schemeClr>
                  </a:solidFill>
                  <a:latin typeface="微軟正黑體" pitchFamily="34" charset="-120"/>
                  <a:ea typeface="微軟正黑體" pitchFamily="34" charset="-120"/>
                </a:rPr>
                <a:t>簽核流程與線上繳納作業的導入</a:t>
              </a:r>
            </a:p>
            <a:p>
              <a:pPr>
                <a:buFontTx/>
                <a:buChar char="•"/>
                <a:defRPr/>
              </a:pPr>
              <a:r>
                <a:rPr lang="zh-TW" altLang="en-US" sz="1600" b="0" dirty="0">
                  <a:latin typeface="微軟正黑體" pitchFamily="34" charset="-120"/>
                  <a:ea typeface="微軟正黑體" pitchFamily="34" charset="-120"/>
                </a:rPr>
                <a:t>以線上申辦取代文書作業</a:t>
              </a:r>
            </a:p>
            <a:p>
              <a:pPr>
                <a:buFontTx/>
                <a:buChar char="•"/>
                <a:defRPr/>
              </a:pPr>
              <a:r>
                <a:rPr lang="zh-TW" altLang="en-US" sz="1600" b="0" dirty="0">
                  <a:latin typeface="微軟正黑體" pitchFamily="34" charset="-120"/>
                  <a:ea typeface="微軟正黑體" pitchFamily="34" charset="-120"/>
                </a:rPr>
                <a:t>以線上簽核模擬紙本遞送流程，簡化作業流程</a:t>
              </a:r>
            </a:p>
            <a:p>
              <a:pPr>
                <a:buFontTx/>
                <a:buChar char="•"/>
                <a:defRPr/>
              </a:pPr>
              <a:r>
                <a:rPr lang="zh-TW" altLang="en-US" sz="1600" b="0" dirty="0">
                  <a:latin typeface="微軟正黑體" pitchFamily="34" charset="-120"/>
                  <a:ea typeface="微軟正黑體" pitchFamily="34" charset="-120"/>
                </a:rPr>
                <a:t>整併付費流程，提昇整體作業的一貫性</a:t>
              </a:r>
            </a:p>
          </p:txBody>
        </p:sp>
        <p:pic>
          <p:nvPicPr>
            <p:cNvPr id="22" name="Picture 9" descr="MC900412564[1]"/>
            <p:cNvPicPr>
              <a:picLocks noChangeAspect="1" noChangeArrowheads="1"/>
            </p:cNvPicPr>
            <p:nvPr/>
          </p:nvPicPr>
          <p:blipFill>
            <a:blip r:embed="rId5" cstate="print"/>
            <a:srcRect/>
            <a:stretch>
              <a:fillRect/>
            </a:stretch>
          </p:blipFill>
          <p:spPr bwMode="auto">
            <a:xfrm>
              <a:off x="7681715" y="1627610"/>
              <a:ext cx="995362" cy="1039812"/>
            </a:xfrm>
            <a:prstGeom prst="rect">
              <a:avLst/>
            </a:prstGeom>
            <a:noFill/>
            <a:ln w="9525">
              <a:noFill/>
              <a:miter lim="800000"/>
              <a:headEnd/>
              <a:tailEnd/>
            </a:ln>
          </p:spPr>
        </p:pic>
        <p:pic>
          <p:nvPicPr>
            <p:cNvPr id="23" name="Picture 11" descr="MC900056799[1]"/>
            <p:cNvPicPr>
              <a:picLocks noChangeAspect="1" noChangeArrowheads="1"/>
            </p:cNvPicPr>
            <p:nvPr/>
          </p:nvPicPr>
          <p:blipFill>
            <a:blip r:embed="rId6" cstate="print"/>
            <a:srcRect/>
            <a:stretch>
              <a:fillRect/>
            </a:stretch>
          </p:blipFill>
          <p:spPr bwMode="auto">
            <a:xfrm>
              <a:off x="449893" y="476672"/>
              <a:ext cx="1171575" cy="1158875"/>
            </a:xfrm>
            <a:prstGeom prst="rect">
              <a:avLst/>
            </a:prstGeom>
            <a:noFill/>
            <a:ln w="9525">
              <a:noFill/>
              <a:miter lim="800000"/>
              <a:headEnd/>
              <a:tailEnd/>
            </a:ln>
          </p:spPr>
        </p:pic>
        <p:sp>
          <p:nvSpPr>
            <p:cNvPr id="24" name="Rectangle 12"/>
            <p:cNvSpPr>
              <a:spLocks noChangeArrowheads="1"/>
            </p:cNvSpPr>
            <p:nvPr/>
          </p:nvSpPr>
          <p:spPr bwMode="auto">
            <a:xfrm rot="10800000">
              <a:off x="1549202" y="3716759"/>
              <a:ext cx="6335713" cy="1154204"/>
            </a:xfrm>
            <a:prstGeom prst="rect">
              <a:avLst/>
            </a:prstGeom>
            <a:gradFill rotWithShape="1">
              <a:gsLst>
                <a:gs pos="0">
                  <a:schemeClr val="bg1"/>
                </a:gs>
                <a:gs pos="100000">
                  <a:srgbClr val="99CCFF"/>
                </a:gs>
              </a:gsLst>
              <a:lin ang="0" scaled="1"/>
            </a:gradFill>
            <a:ln w="9525">
              <a:noFill/>
              <a:prstDash val="dash"/>
              <a:miter lim="800000"/>
              <a:headEnd/>
              <a:tailEnd/>
            </a:ln>
          </p:spPr>
          <p:txBody>
            <a:bodyPr rot="10800000" wrap="none"/>
            <a:lstStyle/>
            <a:p>
              <a:pPr>
                <a:defRPr/>
              </a:pPr>
              <a:r>
                <a:rPr lang="zh-TW" altLang="en-US" sz="2000" b="1" dirty="0">
                  <a:solidFill>
                    <a:schemeClr val="accent1">
                      <a:lumMod val="50000"/>
                    </a:schemeClr>
                  </a:solidFill>
                  <a:latin typeface="微軟正黑體" pitchFamily="34" charset="-120"/>
                  <a:ea typeface="微軟正黑體" pitchFamily="34" charset="-120"/>
                </a:rPr>
                <a:t>各系統間的流程整合，以符合實際作業需求</a:t>
              </a:r>
            </a:p>
            <a:p>
              <a:pPr>
                <a:buFontTx/>
                <a:buChar char="•"/>
                <a:defRPr/>
              </a:pPr>
              <a:r>
                <a:rPr lang="zh-TW" altLang="en-US" sz="1600" b="0" dirty="0">
                  <a:latin typeface="微軟正黑體" pitchFamily="34" charset="-120"/>
                  <a:ea typeface="微軟正黑體" pitchFamily="34" charset="-120"/>
                </a:rPr>
                <a:t>結合船</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可動員船舶</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與人</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人員配額</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的動員作業，強化緊急動員能力</a:t>
              </a:r>
            </a:p>
            <a:p>
              <a:pPr>
                <a:buFontTx/>
                <a:buChar char="•"/>
                <a:defRPr/>
              </a:pPr>
              <a:r>
                <a:rPr lang="zh-TW" altLang="en-US" sz="1600" b="0" dirty="0">
                  <a:latin typeface="微軟正黑體" pitchFamily="34" charset="-120"/>
                  <a:ea typeface="微軟正黑體" pitchFamily="34" charset="-120"/>
                </a:rPr>
                <a:t>將船員名單填報納入船舶進出港的流程管控</a:t>
              </a:r>
            </a:p>
            <a:p>
              <a:pPr>
                <a:buFontTx/>
                <a:buChar char="•"/>
                <a:defRPr/>
              </a:pPr>
              <a:r>
                <a:rPr lang="zh-TW" altLang="en-US" sz="1600" b="0" dirty="0">
                  <a:latin typeface="微軟正黑體" pitchFamily="34" charset="-120"/>
                  <a:ea typeface="微軟正黑體" pitchFamily="34" charset="-120"/>
                </a:rPr>
                <a:t>公司籌設</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航運業管理</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與船的購建</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船舶管理</a:t>
              </a:r>
              <a:r>
                <a:rPr lang="en-US" altLang="zh-TW" sz="1600" b="0" dirty="0">
                  <a:latin typeface="微軟正黑體" pitchFamily="34" charset="-120"/>
                  <a:ea typeface="微軟正黑體" pitchFamily="34" charset="-120"/>
                </a:rPr>
                <a:t>)</a:t>
              </a:r>
              <a:r>
                <a:rPr lang="zh-TW" altLang="en-US" sz="1600" b="0" dirty="0">
                  <a:latin typeface="微軟正黑體" pitchFamily="34" charset="-120"/>
                  <a:ea typeface="微軟正黑體" pitchFamily="34" charset="-120"/>
                </a:rPr>
                <a:t>流程整合</a:t>
              </a:r>
            </a:p>
          </p:txBody>
        </p:sp>
        <p:pic>
          <p:nvPicPr>
            <p:cNvPr id="25" name="Picture 13" descr="MC900212811[1]"/>
            <p:cNvPicPr>
              <a:picLocks noChangeAspect="1" noChangeArrowheads="1"/>
            </p:cNvPicPr>
            <p:nvPr/>
          </p:nvPicPr>
          <p:blipFill>
            <a:blip r:embed="rId7" cstate="print"/>
            <a:srcRect/>
            <a:stretch>
              <a:fillRect/>
            </a:stretch>
          </p:blipFill>
          <p:spPr bwMode="auto">
            <a:xfrm>
              <a:off x="7770615" y="3716760"/>
              <a:ext cx="977900" cy="1008062"/>
            </a:xfrm>
            <a:prstGeom prst="rect">
              <a:avLst/>
            </a:prstGeom>
            <a:noFill/>
            <a:ln w="9525">
              <a:noFill/>
              <a:miter lim="800000"/>
              <a:headEnd/>
              <a:tailEnd/>
            </a:ln>
          </p:spPr>
        </p:pic>
        <p:sp>
          <p:nvSpPr>
            <p:cNvPr id="26" name="Rectangle 10"/>
            <p:cNvSpPr>
              <a:spLocks noChangeArrowheads="1"/>
            </p:cNvSpPr>
            <p:nvPr/>
          </p:nvSpPr>
          <p:spPr bwMode="auto">
            <a:xfrm>
              <a:off x="1568252" y="619547"/>
              <a:ext cx="6337300" cy="936625"/>
            </a:xfrm>
            <a:prstGeom prst="rect">
              <a:avLst/>
            </a:prstGeom>
            <a:gradFill rotWithShape="1">
              <a:gsLst>
                <a:gs pos="0">
                  <a:schemeClr val="bg1"/>
                </a:gs>
                <a:gs pos="100000">
                  <a:srgbClr val="99CCFF"/>
                </a:gs>
              </a:gsLst>
              <a:lin ang="0" scaled="1"/>
            </a:gradFill>
            <a:ln w="9525">
              <a:noFill/>
              <a:prstDash val="dash"/>
              <a:miter lim="800000"/>
              <a:headEnd/>
              <a:tailEnd/>
            </a:ln>
            <a:effectLst/>
          </p:spPr>
          <p:txBody>
            <a:bodyPr wrap="none"/>
            <a:lstStyle/>
            <a:p>
              <a:pPr>
                <a:defRPr/>
              </a:pPr>
              <a:r>
                <a:rPr lang="zh-TW" altLang="en-US" sz="2000" b="1" dirty="0">
                  <a:solidFill>
                    <a:schemeClr val="accent1">
                      <a:lumMod val="50000"/>
                    </a:schemeClr>
                  </a:solidFill>
                  <a:latin typeface="微軟正黑體" pitchFamily="34" charset="-120"/>
                  <a:ea typeface="微軟正黑體" pitchFamily="34" charset="-120"/>
                </a:rPr>
                <a:t>單一簽入，線上申辦</a:t>
              </a:r>
            </a:p>
            <a:p>
              <a:pPr>
                <a:buFontTx/>
                <a:buChar char="•"/>
                <a:defRPr/>
              </a:pPr>
              <a:r>
                <a:rPr lang="zh-TW" altLang="en-US" sz="1600" b="0" dirty="0">
                  <a:latin typeface="微軟正黑體" pitchFamily="34" charset="-120"/>
                  <a:ea typeface="微軟正黑體" pitchFamily="34" charset="-120"/>
                </a:rPr>
                <a:t>透過單一服務平臺，提供業者線上申辦及進度查詢</a:t>
              </a:r>
              <a:endParaRPr lang="zh-TW" altLang="en-US" sz="1600" b="0" dirty="0">
                <a:solidFill>
                  <a:srgbClr val="CC3300"/>
                </a:solidFill>
                <a:effectLst>
                  <a:outerShdw blurRad="38100" dist="38100" dir="2700000" algn="tl">
                    <a:srgbClr val="000000"/>
                  </a:outerShdw>
                </a:effectLst>
                <a:latin typeface="微軟正黑體" pitchFamily="34" charset="-120"/>
                <a:ea typeface="微軟正黑體" pitchFamily="34" charset="-120"/>
              </a:endParaRPr>
            </a:p>
            <a:p>
              <a:pPr>
                <a:buFontTx/>
                <a:buChar char="•"/>
                <a:defRPr/>
              </a:pPr>
              <a:r>
                <a:rPr lang="zh-TW" altLang="en-US" sz="1600" b="0" dirty="0">
                  <a:latin typeface="微軟正黑體" pitchFamily="34" charset="-120"/>
                  <a:ea typeface="微軟正黑體" pitchFamily="34" charset="-120"/>
                </a:rPr>
                <a:t>整合作業平臺，建立一致的使用者</a:t>
              </a:r>
              <a:r>
                <a:rPr lang="en-US" altLang="zh-TW" sz="1600" b="0" dirty="0">
                  <a:latin typeface="微軟正黑體" pitchFamily="34" charset="-120"/>
                  <a:ea typeface="微軟正黑體" pitchFamily="34" charset="-120"/>
                </a:rPr>
                <a:t>UI</a:t>
              </a:r>
              <a:r>
                <a:rPr lang="zh-TW" altLang="en-US" sz="1600" b="0" dirty="0">
                  <a:latin typeface="微軟正黑體" pitchFamily="34" charset="-120"/>
                  <a:ea typeface="微軟正黑體" pitchFamily="34" charset="-120"/>
                </a:rPr>
                <a:t>介面</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425450" y="2552700"/>
            <a:ext cx="8135938" cy="857250"/>
          </a:xfrm>
        </p:spPr>
        <p:txBody>
          <a:bodyPr/>
          <a:lstStyle/>
          <a:p>
            <a:pPr>
              <a:spcBef>
                <a:spcPct val="0"/>
              </a:spcBef>
              <a:buBlip>
                <a:blip r:embed="rId3"/>
              </a:buBlip>
            </a:pPr>
            <a:r>
              <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一次輸入自動分發系統</a:t>
            </a:r>
          </a:p>
        </p:txBody>
      </p:sp>
      <p:pic>
        <p:nvPicPr>
          <p:cNvPr id="9" name="圖片 8" descr="cloudy-sun.png"/>
          <p:cNvPicPr>
            <a:picLocks noChangeAspect="1"/>
          </p:cNvPicPr>
          <p:nvPr/>
        </p:nvPicPr>
        <p:blipFill>
          <a:blip r:embed="rId4" cstate="print"/>
          <a:stretch>
            <a:fillRect/>
          </a:stretch>
        </p:blipFill>
        <p:spPr>
          <a:xfrm>
            <a:off x="5354527" y="3140964"/>
            <a:ext cx="3717032" cy="3717032"/>
          </a:xfrm>
          <a:prstGeom prst="rect">
            <a:avLst/>
          </a:prstGeom>
        </p:spPr>
      </p:pic>
    </p:spTree>
    <p:extLst>
      <p:ext uri="{BB962C8B-B14F-4D97-AF65-F5344CB8AC3E}">
        <p14:creationId xmlns:p14="http://schemas.microsoft.com/office/powerpoint/2010/main" val="439500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br>
              <a:rPr lang="zh-TW" altLang="en-US" dirty="0" smtClean="0"/>
            </a:br>
            <a:endParaRPr lang="zh-TW" altLang="en-US" dirty="0"/>
          </a:p>
        </p:txBody>
      </p:sp>
      <p:sp>
        <p:nvSpPr>
          <p:cNvPr id="3" name="內容版面配置區 2"/>
          <p:cNvSpPr>
            <a:spLocks noGrp="1"/>
          </p:cNvSpPr>
          <p:nvPr>
            <p:ph idx="1"/>
          </p:nvPr>
        </p:nvSpPr>
        <p:spPr/>
        <p:txBody>
          <a:bodyPr/>
          <a:lstStyle/>
          <a:p>
            <a:r>
              <a:rPr lang="en-US" altLang="zh-TW" dirty="0" smtClean="0"/>
              <a:t>99</a:t>
            </a:r>
            <a:r>
              <a:rPr lang="zh-TW" altLang="en-US" dirty="0" smtClean="0"/>
              <a:t>年</a:t>
            </a:r>
            <a:r>
              <a:rPr lang="en-US" altLang="zh-TW" dirty="0" smtClean="0"/>
              <a:t>12</a:t>
            </a:r>
            <a:r>
              <a:rPr lang="zh-TW" altLang="en-US" dirty="0" smtClean="0"/>
              <a:t>月上線。</a:t>
            </a:r>
          </a:p>
          <a:p>
            <a:r>
              <a:rPr lang="zh-TW" altLang="en-US" dirty="0" smtClean="0"/>
              <a:t>依據</a:t>
            </a:r>
            <a:r>
              <a:rPr lang="en-US" altLang="zh-TW" dirty="0" smtClean="0"/>
              <a:t>96</a:t>
            </a:r>
            <a:r>
              <a:rPr lang="zh-TW" altLang="en-US" dirty="0" smtClean="0"/>
              <a:t>年航港資訊系統建置辦公室第</a:t>
            </a:r>
            <a:r>
              <a:rPr lang="en-US" altLang="zh-TW" dirty="0" smtClean="0"/>
              <a:t>3</a:t>
            </a:r>
            <a:r>
              <a:rPr lang="zh-TW" altLang="en-US" dirty="0" smtClean="0"/>
              <a:t>次會議之決議</a:t>
            </a:r>
          </a:p>
          <a:p>
            <a:pPr lvl="1"/>
            <a:r>
              <a:rPr lang="zh-TW" altLang="en-US" sz="2400" dirty="0" smtClean="0">
                <a:cs typeface="Times New Roman" pitchFamily="18" charset="0"/>
              </a:rPr>
              <a:t>推動各港港灣棧埠作業流程簡化及標準化</a:t>
            </a:r>
          </a:p>
          <a:p>
            <a:pPr lvl="1"/>
            <a:r>
              <a:rPr lang="zh-TW" altLang="en-US" sz="2400" dirty="0" smtClean="0">
                <a:cs typeface="Times New Roman" pitchFamily="18" charset="0"/>
              </a:rPr>
              <a:t>整合航政監理，達成各港港灣棧埠作業逐步與航港單一窗口服務平臺整合</a:t>
            </a:r>
          </a:p>
          <a:p>
            <a:r>
              <a:rPr lang="en-US" altLang="zh-TW" dirty="0" smtClean="0"/>
              <a:t>97</a:t>
            </a:r>
            <a:r>
              <a:rPr lang="zh-TW" altLang="en-US" dirty="0" smtClean="0"/>
              <a:t>年第</a:t>
            </a:r>
            <a:r>
              <a:rPr lang="en-US" altLang="zh-TW" dirty="0" smtClean="0"/>
              <a:t>2</a:t>
            </a:r>
            <a:r>
              <a:rPr lang="zh-TW" altLang="en-US" dirty="0" smtClean="0"/>
              <a:t>次工作會議決議</a:t>
            </a:r>
          </a:p>
          <a:p>
            <a:pPr lvl="1"/>
            <a:r>
              <a:rPr lang="zh-TW" altLang="en-US" sz="2400" dirty="0" smtClean="0">
                <a:cs typeface="Times New Roman" pitchFamily="18" charset="0"/>
              </a:rPr>
              <a:t>就現行各港港棧系統之再利用及不大幅增加經費成本原則下進行整合</a:t>
            </a:r>
          </a:p>
          <a:p>
            <a:pPr>
              <a:buNone/>
            </a:pP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整合前後比較</a:t>
            </a:r>
            <a:br>
              <a:rPr lang="zh-TW" altLang="en-US" dirty="0" smtClean="0"/>
            </a:br>
            <a:endParaRPr lang="zh-TW" altLang="en-US" dirty="0"/>
          </a:p>
        </p:txBody>
      </p:sp>
      <p:pic>
        <p:nvPicPr>
          <p:cNvPr id="8" name="內容版面配置區 7" descr="13.png"/>
          <p:cNvPicPr>
            <a:picLocks noGrp="1" noChangeAspect="1"/>
          </p:cNvPicPr>
          <p:nvPr>
            <p:ph idx="1"/>
          </p:nvPr>
        </p:nvPicPr>
        <p:blipFill>
          <a:blip r:embed="rId2" cstate="print"/>
          <a:stretch>
            <a:fillRect/>
          </a:stretch>
        </p:blipFill>
        <p:spPr>
          <a:xfrm>
            <a:off x="562799" y="1223335"/>
            <a:ext cx="7978208" cy="4752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cloudy-sun.png"/>
          <p:cNvPicPr>
            <a:picLocks noChangeAspect="1"/>
          </p:cNvPicPr>
          <p:nvPr/>
        </p:nvPicPr>
        <p:blipFill>
          <a:blip r:embed="rId3" cstate="print"/>
          <a:stretch>
            <a:fillRect/>
          </a:stretch>
        </p:blipFill>
        <p:spPr>
          <a:xfrm>
            <a:off x="5354527" y="3140964"/>
            <a:ext cx="3717032" cy="3717032"/>
          </a:xfrm>
          <a:prstGeom prst="rect">
            <a:avLst/>
          </a:prstGeom>
        </p:spPr>
      </p:pic>
      <p:sp>
        <p:nvSpPr>
          <p:cNvPr id="16385" name="標題 1"/>
          <p:cNvSpPr>
            <a:spLocks noGrp="1"/>
          </p:cNvSpPr>
          <p:nvPr>
            <p:ph type="title"/>
          </p:nvPr>
        </p:nvSpPr>
        <p:spPr/>
        <p:txBody>
          <a:bodyPr/>
          <a:lstStyle/>
          <a:p>
            <a:r>
              <a:rPr lang="zh-TW" altLang="en-US" dirty="0">
                <a:sym typeface="Apple LiGothic Medium"/>
              </a:rPr>
              <a:t>大綱</a:t>
            </a:r>
          </a:p>
        </p:txBody>
      </p:sp>
      <p:sp>
        <p:nvSpPr>
          <p:cNvPr id="16386" name="內容版面配置區 2"/>
          <p:cNvSpPr>
            <a:spLocks noGrp="1"/>
          </p:cNvSpPr>
          <p:nvPr>
            <p:ph idx="1"/>
          </p:nvPr>
        </p:nvSpPr>
        <p:spPr/>
        <p:txBody>
          <a:bodyPr/>
          <a:lstStyle/>
          <a:p>
            <a:pPr>
              <a:buBlip>
                <a:blip r:embed="rId4"/>
              </a:buBlip>
              <a:defRPr/>
            </a:pPr>
            <a:r>
              <a:rPr lang="zh-TW" altLang="en-US" sz="2800" dirty="0" smtClean="0">
                <a:solidFill>
                  <a:schemeClr val="tx1"/>
                </a:solidFill>
                <a:cs typeface="微軟正黑體"/>
              </a:rPr>
              <a:t>航港資訊系統維運</a:t>
            </a:r>
            <a:endParaRPr lang="en-US" altLang="zh-TW" sz="2800" dirty="0" smtClean="0">
              <a:solidFill>
                <a:schemeClr val="tx1"/>
              </a:solidFill>
              <a:cs typeface="微軟正黑體"/>
            </a:endParaRPr>
          </a:p>
          <a:p>
            <a:pPr marL="914400" lvl="1" indent="-457200">
              <a:buClrTx/>
              <a:buFontTx/>
              <a:buAutoNum type="arabicPeriod"/>
              <a:defRPr/>
            </a:pPr>
            <a:r>
              <a:rPr lang="zh-TW" altLang="en-US" sz="2000" b="1" dirty="0" smtClean="0">
                <a:solidFill>
                  <a:schemeClr val="tx1"/>
                </a:solidFill>
                <a:cs typeface="Ebrima" pitchFamily="2" charset="0"/>
              </a:rPr>
              <a:t>航港單一窗口服務平臺</a:t>
            </a:r>
          </a:p>
          <a:p>
            <a:pPr marL="914400" lvl="1" indent="-457200">
              <a:buClrTx/>
              <a:buFontTx/>
              <a:buAutoNum type="arabicPeriod"/>
              <a:defRPr/>
            </a:pPr>
            <a:r>
              <a:rPr lang="zh-TW" altLang="en-US" sz="2000" b="1" dirty="0" smtClean="0">
                <a:solidFill>
                  <a:srgbClr val="3C8C93"/>
                </a:solidFill>
              </a:rPr>
              <a:t>商港服務費收費系統</a:t>
            </a:r>
          </a:p>
          <a:p>
            <a:pPr marL="914400" lvl="1" indent="-457200">
              <a:buClrTx/>
              <a:buFontTx/>
              <a:buAutoNum type="arabicPeriod"/>
              <a:defRPr/>
            </a:pPr>
            <a:r>
              <a:rPr lang="zh-TW" altLang="en-US" sz="2000" b="1" dirty="0" smtClean="0">
                <a:solidFill>
                  <a:schemeClr val="tx1"/>
                </a:solidFill>
                <a:cs typeface="Ebrima" pitchFamily="2" charset="0"/>
              </a:rPr>
              <a:t>航政監理系統</a:t>
            </a:r>
          </a:p>
          <a:p>
            <a:pPr marL="914400" lvl="1" indent="-457200">
              <a:buClrTx/>
              <a:buFontTx/>
              <a:buAutoNum type="arabicPeriod"/>
              <a:defRPr/>
            </a:pPr>
            <a:r>
              <a:rPr lang="zh-TW" altLang="en-US" sz="2000" b="1" dirty="0" smtClean="0">
                <a:solidFill>
                  <a:schemeClr val="tx1"/>
                </a:solidFill>
                <a:cs typeface="Ebrima" pitchFamily="2" charset="0"/>
              </a:rPr>
              <a:t>一次輸入自動分發系統</a:t>
            </a:r>
          </a:p>
          <a:p>
            <a:pPr marL="914400" lvl="1" indent="-457200">
              <a:buClrTx/>
              <a:buFontTx/>
              <a:buAutoNum type="arabicPeriod"/>
              <a:defRPr/>
            </a:pPr>
            <a:r>
              <a:rPr lang="zh-TW" altLang="en-US" sz="2000" b="1" dirty="0" smtClean="0">
                <a:solidFill>
                  <a:srgbClr val="3C8C93"/>
                </a:solidFill>
              </a:rPr>
              <a:t>港區通行證通用管理系統</a:t>
            </a:r>
          </a:p>
          <a:p>
            <a:pPr marL="914400" lvl="1" indent="-457200">
              <a:buClrTx/>
              <a:buFontTx/>
              <a:buAutoNum type="arabicPeriod"/>
              <a:defRPr/>
            </a:pPr>
            <a:r>
              <a:rPr lang="zh-TW" altLang="en-US" sz="2000" b="1" dirty="0" smtClean="0">
                <a:solidFill>
                  <a:srgbClr val="3C8C93"/>
                </a:solidFill>
              </a:rPr>
              <a:t>港口國管制系統</a:t>
            </a:r>
          </a:p>
          <a:p>
            <a:pPr marL="914400" lvl="1" indent="-457200">
              <a:buClrTx/>
              <a:buFontTx/>
              <a:buAutoNum type="arabicPeriod"/>
              <a:defRPr/>
            </a:pPr>
            <a:r>
              <a:rPr lang="zh-TW" altLang="en-US" sz="2000" b="1" dirty="0" smtClean="0">
                <a:solidFill>
                  <a:schemeClr val="tx1"/>
                </a:solidFill>
                <a:cs typeface="Ebrima" pitchFamily="2" charset="0"/>
              </a:rPr>
              <a:t>小額支付平臺</a:t>
            </a:r>
          </a:p>
          <a:p>
            <a:pPr marL="914400" lvl="1" indent="-457200">
              <a:buClrTx/>
              <a:buFontTx/>
              <a:buAutoNum type="arabicPeriod"/>
              <a:defRPr/>
            </a:pPr>
            <a:r>
              <a:rPr lang="zh-TW" altLang="en-US" sz="2000" b="1" dirty="0" smtClean="0">
                <a:solidFill>
                  <a:srgbClr val="3C8C93"/>
                </a:solidFill>
              </a:rPr>
              <a:t>航海人員測驗網路報名暨試務行政管理系統</a:t>
            </a:r>
          </a:p>
          <a:p>
            <a:pPr marL="342900" lvl="1" indent="-342900">
              <a:buClr>
                <a:schemeClr val="tx2"/>
              </a:buClr>
              <a:buBlip>
                <a:blip r:embed="rId4"/>
              </a:buBlip>
              <a:defRPr/>
            </a:pPr>
            <a:r>
              <a:rPr lang="zh-TW" altLang="en-US" sz="2800" b="1" dirty="0" smtClean="0">
                <a:solidFill>
                  <a:schemeClr val="tx1"/>
                </a:solidFill>
                <a:cs typeface="微軟正黑體"/>
              </a:rPr>
              <a:t>航港資訊系統未來發展計畫</a:t>
            </a:r>
            <a:r>
              <a:rPr lang="en-US" altLang="zh-TW" sz="2800" b="1" dirty="0" smtClean="0">
                <a:solidFill>
                  <a:schemeClr val="tx1"/>
                </a:solidFill>
                <a:cs typeface="微軟正黑體"/>
              </a:rPr>
              <a:t>(102-105</a:t>
            </a:r>
            <a:r>
              <a:rPr lang="zh-TW" altLang="en-US" sz="2800" b="1" dirty="0" smtClean="0">
                <a:solidFill>
                  <a:schemeClr val="tx1"/>
                </a:solidFill>
                <a:cs typeface="微軟正黑體"/>
              </a:rPr>
              <a:t>年</a:t>
            </a:r>
            <a:r>
              <a:rPr lang="en-US" altLang="zh-TW" sz="2800" b="1" dirty="0" smtClean="0">
                <a:solidFill>
                  <a:schemeClr val="tx1"/>
                </a:solidFill>
                <a:cs typeface="微軟正黑體"/>
              </a:rPr>
              <a:t>)</a:t>
            </a:r>
          </a:p>
          <a:p>
            <a:pPr marL="914400" lvl="1" indent="-457200">
              <a:buNone/>
              <a:defRPr/>
            </a:pPr>
            <a:endParaRPr lang="zh-TW" altLang="en-US" sz="2400" dirty="0" smtClean="0">
              <a:solidFill>
                <a:schemeClr val="tx1"/>
              </a:solidFill>
              <a:latin typeface="Ebrima" pitchFamily="2" charset="0"/>
              <a:ea typeface="標楷體" pitchFamily="65" charset="-120"/>
              <a:cs typeface="Ebrima" pitchFamily="2" charset="0"/>
            </a:endParaRPr>
          </a:p>
        </p:txBody>
      </p:sp>
    </p:spTree>
    <p:extLst>
      <p:ext uri="{BB962C8B-B14F-4D97-AF65-F5344CB8AC3E}">
        <p14:creationId xmlns:p14="http://schemas.microsoft.com/office/powerpoint/2010/main" val="3579645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整體效益</a:t>
            </a:r>
            <a:br>
              <a:rPr lang="zh-TW" altLang="en-US" dirty="0" smtClean="0"/>
            </a:br>
            <a:endParaRPr lang="zh-TW" altLang="en-US" dirty="0"/>
          </a:p>
        </p:txBody>
      </p:sp>
      <p:grpSp>
        <p:nvGrpSpPr>
          <p:cNvPr id="17" name="內容版面配置區 16"/>
          <p:cNvGrpSpPr>
            <a:grpSpLocks noGrp="1"/>
          </p:cNvGrpSpPr>
          <p:nvPr/>
        </p:nvGrpSpPr>
        <p:grpSpPr>
          <a:xfrm>
            <a:off x="539750" y="1196975"/>
            <a:ext cx="8135938" cy="4752975"/>
            <a:chOff x="674688" y="981075"/>
            <a:chExt cx="8262937" cy="4751388"/>
          </a:xfrm>
        </p:grpSpPr>
        <p:sp>
          <p:nvSpPr>
            <p:cNvPr id="18" name="橢圓 17"/>
            <p:cNvSpPr/>
            <p:nvPr/>
          </p:nvSpPr>
          <p:spPr>
            <a:xfrm>
              <a:off x="704850" y="3429000"/>
              <a:ext cx="1130300" cy="1079500"/>
            </a:xfrm>
            <a:prstGeom prst="ellipse">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latin typeface="Arial"/>
                <a:ea typeface="新細明體"/>
                <a:cs typeface="+mn-cs"/>
              </a:endParaRPr>
            </a:p>
          </p:txBody>
        </p:sp>
        <p:sp>
          <p:nvSpPr>
            <p:cNvPr id="19" name="橢圓 18"/>
            <p:cNvSpPr/>
            <p:nvPr/>
          </p:nvSpPr>
          <p:spPr>
            <a:xfrm>
              <a:off x="674688" y="981075"/>
              <a:ext cx="1131887" cy="1079500"/>
            </a:xfrm>
            <a:prstGeom prst="ellipse">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latin typeface="Arial"/>
                <a:ea typeface="新細明體"/>
                <a:cs typeface="+mn-cs"/>
              </a:endParaRPr>
            </a:p>
          </p:txBody>
        </p:sp>
        <p:sp>
          <p:nvSpPr>
            <p:cNvPr id="20" name="橢圓 19"/>
            <p:cNvSpPr/>
            <p:nvPr/>
          </p:nvSpPr>
          <p:spPr>
            <a:xfrm>
              <a:off x="674688" y="2205038"/>
              <a:ext cx="1131887" cy="1079500"/>
            </a:xfrm>
            <a:prstGeom prst="ellipse">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latin typeface="Arial"/>
                <a:ea typeface="新細明體"/>
                <a:cs typeface="+mn-cs"/>
              </a:endParaRPr>
            </a:p>
          </p:txBody>
        </p:sp>
        <p:sp>
          <p:nvSpPr>
            <p:cNvPr id="21" name="矩形 15"/>
            <p:cNvSpPr>
              <a:spLocks noChangeArrowheads="1"/>
            </p:cNvSpPr>
            <p:nvPr/>
          </p:nvSpPr>
          <p:spPr bwMode="auto">
            <a:xfrm>
              <a:off x="1979613" y="1317625"/>
              <a:ext cx="6911975" cy="457200"/>
            </a:xfrm>
            <a:prstGeom prst="rect">
              <a:avLst/>
            </a:prstGeom>
            <a:noFill/>
            <a:ln>
              <a:noFill/>
            </a:ln>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srgbClr val="BBE0E3">
                      <a:lumMod val="50000"/>
                    </a:srgbClr>
                  </a:solidFill>
                  <a:effectLst/>
                  <a:uLnTx/>
                  <a:uFillTx/>
                  <a:latin typeface="微軟正黑體" pitchFamily="34" charset="-120"/>
                  <a:ea typeface="微軟正黑體" pitchFamily="34" charset="-120"/>
                </a:rPr>
                <a:t>航政、港政作業介面整合</a:t>
              </a:r>
              <a:r>
                <a:rPr kumimoji="0" lang="zh-TW" altLang="en-US"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，提供完整的申辦服務。</a:t>
              </a:r>
            </a:p>
          </p:txBody>
        </p:sp>
        <p:pic>
          <p:nvPicPr>
            <p:cNvPr id="22" name="圖片 4" descr="forms.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57250" y="1125538"/>
              <a:ext cx="714375" cy="714375"/>
            </a:xfrm>
            <a:prstGeom prst="rect">
              <a:avLst/>
            </a:prstGeom>
            <a:noFill/>
            <a:ln w="9525">
              <a:noFill/>
              <a:miter lim="800000"/>
              <a:headEnd/>
              <a:tailEnd/>
            </a:ln>
          </p:spPr>
        </p:pic>
        <p:sp>
          <p:nvSpPr>
            <p:cNvPr id="23" name="矩形 17"/>
            <p:cNvSpPr>
              <a:spLocks noChangeArrowheads="1"/>
            </p:cNvSpPr>
            <p:nvPr/>
          </p:nvSpPr>
          <p:spPr bwMode="auto">
            <a:xfrm>
              <a:off x="1979613" y="2276475"/>
              <a:ext cx="6645275" cy="830263"/>
            </a:xfrm>
            <a:prstGeom prst="rect">
              <a:avLst/>
            </a:prstGeom>
            <a:noFill/>
            <a:ln>
              <a:noFill/>
            </a:ln>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申辦作業一次輸入自動分發，</a:t>
              </a:r>
              <a:r>
                <a:rPr kumimoji="0" lang="zh-TW" altLang="en-US" sz="2400" b="0" i="0" u="none" strike="noStrike" kern="0" cap="none" spc="0" normalizeH="0" baseline="0" noProof="0" dirty="0">
                  <a:ln>
                    <a:noFill/>
                  </a:ln>
                  <a:solidFill>
                    <a:srgbClr val="BBE0E3">
                      <a:lumMod val="50000"/>
                    </a:srgbClr>
                  </a:solidFill>
                  <a:effectLst/>
                  <a:uLnTx/>
                  <a:uFillTx/>
                  <a:latin typeface="微軟正黑體" pitchFamily="34" charset="-120"/>
                  <a:ea typeface="微軟正黑體" pitchFamily="34" charset="-120"/>
                </a:rPr>
                <a:t>降低作業複雜度與等待時間</a:t>
              </a:r>
              <a:r>
                <a:rPr kumimoji="0" lang="zh-TW" altLang="en-US"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a:t>
              </a:r>
            </a:p>
          </p:txBody>
        </p:sp>
        <p:pic>
          <p:nvPicPr>
            <p:cNvPr id="24" name="圖片 7" descr="Accessibility.png"/>
            <p:cNvPicPr>
              <a:picLocks noChangeAspect="1"/>
            </p:cNvPicPr>
            <p:nvPr/>
          </p:nvPicPr>
          <p:blipFill>
            <a:blip r:embed="rId4" cstate="print"/>
            <a:srcRect/>
            <a:stretch>
              <a:fillRect/>
            </a:stretch>
          </p:blipFill>
          <p:spPr bwMode="auto">
            <a:xfrm>
              <a:off x="928688" y="2417763"/>
              <a:ext cx="647700" cy="647700"/>
            </a:xfrm>
            <a:prstGeom prst="rect">
              <a:avLst/>
            </a:prstGeom>
            <a:noFill/>
            <a:ln w="9525">
              <a:noFill/>
              <a:miter lim="800000"/>
              <a:headEnd/>
              <a:tailEnd/>
            </a:ln>
          </p:spPr>
        </p:pic>
        <p:pic>
          <p:nvPicPr>
            <p:cNvPr id="25" name="圖片 14" descr="h03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89000" y="3500438"/>
              <a:ext cx="835025" cy="863600"/>
            </a:xfrm>
            <a:prstGeom prst="rect">
              <a:avLst/>
            </a:prstGeom>
            <a:noFill/>
            <a:ln w="9525">
              <a:noFill/>
              <a:miter lim="800000"/>
              <a:headEnd/>
              <a:tailEnd/>
            </a:ln>
          </p:spPr>
        </p:pic>
        <p:sp>
          <p:nvSpPr>
            <p:cNvPr id="26" name="矩形 10"/>
            <p:cNvSpPr>
              <a:spLocks noChangeArrowheads="1"/>
            </p:cNvSpPr>
            <p:nvPr/>
          </p:nvSpPr>
          <p:spPr bwMode="auto">
            <a:xfrm>
              <a:off x="1979613" y="3573463"/>
              <a:ext cx="6958012" cy="830262"/>
            </a:xfrm>
            <a:prstGeom prst="rect">
              <a:avLst/>
            </a:prstGeom>
            <a:noFill/>
            <a:ln>
              <a:noFill/>
            </a:ln>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srgbClr val="BBE0E3">
                      <a:lumMod val="50000"/>
                    </a:srgbClr>
                  </a:solidFill>
                  <a:effectLst/>
                  <a:uLnTx/>
                  <a:uFillTx/>
                  <a:latin typeface="微軟正黑體" pitchFamily="34" charset="-120"/>
                  <a:ea typeface="微軟正黑體" pitchFamily="34" charset="-120"/>
                </a:rPr>
                <a:t>統一調合四港資料</a:t>
              </a:r>
              <a:r>
                <a:rPr kumimoji="0" lang="zh-TW" altLang="en-US"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rPr>
                <a:t>，並集中資料與代碼轉換機制，避免影響各港現有系統。</a:t>
              </a:r>
            </a:p>
          </p:txBody>
        </p:sp>
        <p:sp>
          <p:nvSpPr>
            <p:cNvPr id="27" name="橢圓 26"/>
            <p:cNvSpPr/>
            <p:nvPr/>
          </p:nvSpPr>
          <p:spPr>
            <a:xfrm>
              <a:off x="709613" y="4652963"/>
              <a:ext cx="1131887" cy="1079500"/>
            </a:xfrm>
            <a:prstGeom prst="ellipse">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latin typeface="Arial"/>
                <a:ea typeface="新細明體"/>
                <a:cs typeface="+mn-cs"/>
              </a:endParaRPr>
            </a:p>
          </p:txBody>
        </p:sp>
        <p:pic>
          <p:nvPicPr>
            <p:cNvPr id="28" name="圖片 25" descr="images.jpeg"/>
            <p:cNvPicPr>
              <a:picLocks noChangeAspect="1"/>
            </p:cNvPicPr>
            <p:nvPr/>
          </p:nvPicPr>
          <p:blipFill>
            <a:blip r:embed="rId6" cstate="print">
              <a:clrChange>
                <a:clrFrom>
                  <a:srgbClr val="E6E6E6"/>
                </a:clrFrom>
                <a:clrTo>
                  <a:srgbClr val="E6E6E6">
                    <a:alpha val="0"/>
                  </a:srgbClr>
                </a:clrTo>
              </a:clrChange>
            </a:blip>
            <a:srcRect/>
            <a:stretch>
              <a:fillRect/>
            </a:stretch>
          </p:blipFill>
          <p:spPr bwMode="auto">
            <a:xfrm>
              <a:off x="854075" y="4725988"/>
              <a:ext cx="855663" cy="855662"/>
            </a:xfrm>
            <a:prstGeom prst="rect">
              <a:avLst/>
            </a:prstGeom>
            <a:noFill/>
            <a:ln w="9525">
              <a:noFill/>
              <a:miter lim="800000"/>
              <a:headEnd/>
              <a:tailEnd/>
            </a:ln>
          </p:spPr>
        </p:pic>
      </p:grpSp>
      <p:sp>
        <p:nvSpPr>
          <p:cNvPr id="29" name="矩形 14"/>
          <p:cNvSpPr>
            <a:spLocks noChangeArrowheads="1"/>
          </p:cNvSpPr>
          <p:nvPr/>
        </p:nvSpPr>
        <p:spPr bwMode="auto">
          <a:xfrm>
            <a:off x="1768511" y="5017495"/>
            <a:ext cx="6482896" cy="830997"/>
          </a:xfrm>
          <a:prstGeom prst="rect">
            <a:avLst/>
          </a:prstGeom>
          <a:solidFill>
            <a:schemeClr val="bg1"/>
          </a:solidFill>
          <a:ln w="9525">
            <a:noFill/>
            <a:miter lim="800000"/>
            <a:headEnd/>
            <a:tailEnd/>
          </a:ln>
        </p:spPr>
        <p:txBody>
          <a:bodyPr wrap="square">
            <a:spAutoFit/>
          </a:bodyPr>
          <a:lstStyle/>
          <a:p>
            <a:pPr algn="ctr"/>
            <a:r>
              <a:rPr lang="zh-TW" altLang="en-US" sz="2400" b="0" dirty="0">
                <a:latin typeface="微軟正黑體" pitchFamily="34" charset="-120"/>
                <a:ea typeface="微軟正黑體" pitchFamily="34" charset="-120"/>
              </a:rPr>
              <a:t>落實</a:t>
            </a:r>
            <a:r>
              <a:rPr lang="en-US" altLang="zh-TW" sz="2400" b="0" dirty="0" err="1">
                <a:latin typeface="微軟正黑體" pitchFamily="34" charset="-120"/>
                <a:ea typeface="微軟正黑體" pitchFamily="34" charset="-120"/>
              </a:rPr>
              <a:t>MTNet</a:t>
            </a:r>
            <a:r>
              <a:rPr lang="zh-TW" altLang="en-US" sz="2400" b="0" dirty="0">
                <a:latin typeface="微軟正黑體" pitchFamily="34" charset="-120"/>
                <a:ea typeface="微軟正黑體" pitchFamily="34" charset="-120"/>
              </a:rPr>
              <a:t>入口網角色的精神整合港政系統。</a:t>
            </a:r>
          </a:p>
          <a:p>
            <a:pPr algn="ctr"/>
            <a:endParaRPr lang="en-US" altLang="zh-TW" sz="2400" b="0" dirty="0">
              <a:latin typeface="Times New Roman" pitchFamily="18" charset="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425450" y="2552700"/>
            <a:ext cx="8135938" cy="857250"/>
          </a:xfrm>
        </p:spPr>
        <p:txBody>
          <a:bodyPr/>
          <a:lstStyle/>
          <a:p>
            <a:pPr>
              <a:spcBef>
                <a:spcPct val="0"/>
              </a:spcBef>
              <a:buBlip>
                <a:blip r:embed="rId2"/>
              </a:buBlip>
            </a:pPr>
            <a:r>
              <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小額支付平臺</a:t>
            </a:r>
          </a:p>
        </p:txBody>
      </p:sp>
      <p:pic>
        <p:nvPicPr>
          <p:cNvPr id="9" name="圖片 8" descr="cloudy-sun.png"/>
          <p:cNvPicPr>
            <a:picLocks noChangeAspect="1"/>
          </p:cNvPicPr>
          <p:nvPr/>
        </p:nvPicPr>
        <p:blipFill>
          <a:blip r:embed="rId3" cstate="print"/>
          <a:stretch>
            <a:fillRect/>
          </a:stretch>
        </p:blipFill>
        <p:spPr>
          <a:xfrm>
            <a:off x="5354527" y="3140964"/>
            <a:ext cx="3717032" cy="3717032"/>
          </a:xfrm>
          <a:prstGeom prst="rect">
            <a:avLst/>
          </a:prstGeom>
        </p:spPr>
      </p:pic>
      <p:sp>
        <p:nvSpPr>
          <p:cNvPr id="2" name="標題 1"/>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43950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br>
              <a:rPr lang="zh-TW" altLang="en-US" dirty="0" smtClean="0"/>
            </a:br>
            <a:endParaRPr lang="zh-TW" altLang="en-US" dirty="0"/>
          </a:p>
        </p:txBody>
      </p:sp>
      <p:sp>
        <p:nvSpPr>
          <p:cNvPr id="3" name="內容版面配置區 2"/>
          <p:cNvSpPr>
            <a:spLocks noGrp="1"/>
          </p:cNvSpPr>
          <p:nvPr>
            <p:ph idx="1"/>
          </p:nvPr>
        </p:nvSpPr>
        <p:spPr/>
        <p:txBody>
          <a:bodyPr/>
          <a:lstStyle/>
          <a:p>
            <a:r>
              <a:rPr lang="zh-TW" altLang="en-US" b="0" dirty="0" smtClean="0"/>
              <a:t>小額支付平臺於</a:t>
            </a:r>
            <a:r>
              <a:rPr lang="en-US" altLang="zh-TW" b="0" dirty="0" smtClean="0"/>
              <a:t>100</a:t>
            </a:r>
            <a:r>
              <a:rPr lang="zh-TW" altLang="en-US" b="0" dirty="0" smtClean="0"/>
              <a:t>年</a:t>
            </a:r>
            <a:r>
              <a:rPr lang="en-US" altLang="zh-TW" b="0" dirty="0" smtClean="0"/>
              <a:t>3</a:t>
            </a:r>
            <a:r>
              <a:rPr lang="zh-TW" altLang="en-US" b="0" dirty="0" smtClean="0"/>
              <a:t>月上線。</a:t>
            </a:r>
          </a:p>
          <a:p>
            <a:r>
              <a:rPr lang="zh-TW" altLang="en-US" b="0" dirty="0" smtClean="0"/>
              <a:t>提供航商業者經由航政監理系統</a:t>
            </a:r>
            <a:r>
              <a:rPr lang="en-US" altLang="zh-TW" b="0" dirty="0" smtClean="0"/>
              <a:t>/</a:t>
            </a:r>
            <a:r>
              <a:rPr lang="zh-TW" altLang="en-US" b="0" dirty="0" smtClean="0"/>
              <a:t>港區通行證通用管理系統線上申辦，並於小額支付平臺進行線上付費；提供航港局承辦人員開立繳費單、收據及規費</a:t>
            </a:r>
            <a:r>
              <a:rPr lang="en-US" altLang="zh-TW" b="0" dirty="0" smtClean="0"/>
              <a:t>/</a:t>
            </a:r>
            <a:r>
              <a:rPr lang="zh-TW" altLang="en-US" b="0" dirty="0" smtClean="0"/>
              <a:t>罰鍰統計。</a:t>
            </a:r>
          </a:p>
          <a:p>
            <a:r>
              <a:rPr lang="zh-TW" altLang="en-US" b="0" dirty="0" smtClean="0"/>
              <a:t>線上付費導入作業包含：</a:t>
            </a:r>
          </a:p>
          <a:p>
            <a:pPr>
              <a:buNone/>
            </a:pPr>
            <a:r>
              <a:rPr lang="zh-TW" altLang="en-US" b="0" dirty="0" smtClean="0"/>
              <a:t>     	</a:t>
            </a:r>
            <a:r>
              <a:rPr lang="en-US" altLang="zh-TW" b="0" dirty="0" smtClean="0"/>
              <a:t>(1) </a:t>
            </a:r>
            <a:r>
              <a:rPr lang="zh-TW" altLang="en-US" b="0" dirty="0" smtClean="0"/>
              <a:t>航運業證書核發</a:t>
            </a:r>
            <a:br>
              <a:rPr lang="zh-TW" altLang="en-US" b="0" dirty="0" smtClean="0"/>
            </a:br>
            <a:r>
              <a:rPr lang="zh-TW" altLang="en-US" b="0" dirty="0" smtClean="0"/>
              <a:t>　	</a:t>
            </a:r>
            <a:r>
              <a:rPr lang="en-US" altLang="zh-TW" b="0" dirty="0" smtClean="0"/>
              <a:t>(2) </a:t>
            </a:r>
            <a:r>
              <a:rPr lang="zh-TW" altLang="en-US" b="0" dirty="0" smtClean="0"/>
              <a:t>海事報告簽證</a:t>
            </a:r>
            <a:br>
              <a:rPr lang="zh-TW" altLang="en-US" b="0" dirty="0" smtClean="0"/>
            </a:br>
            <a:r>
              <a:rPr lang="zh-TW" altLang="en-US" b="0" dirty="0" smtClean="0"/>
              <a:t>　	</a:t>
            </a:r>
            <a:r>
              <a:rPr lang="en-US" altLang="zh-TW" b="0" dirty="0" smtClean="0"/>
              <a:t>(3) </a:t>
            </a:r>
            <a:r>
              <a:rPr lang="zh-TW" altLang="en-US" b="0" dirty="0" smtClean="0"/>
              <a:t>違規罰款</a:t>
            </a:r>
            <a:br>
              <a:rPr lang="zh-TW" altLang="en-US" b="0" dirty="0" smtClean="0"/>
            </a:br>
            <a:r>
              <a:rPr lang="zh-TW" altLang="en-US" b="0" dirty="0" smtClean="0"/>
              <a:t>　	</a:t>
            </a:r>
            <a:r>
              <a:rPr lang="en-US" altLang="zh-TW" b="0" dirty="0" smtClean="0"/>
              <a:t>(4) </a:t>
            </a:r>
            <a:r>
              <a:rPr lang="zh-TW" altLang="en-US" b="0" dirty="0" smtClean="0"/>
              <a:t>船舶檢丈作業</a:t>
            </a:r>
            <a:br>
              <a:rPr lang="zh-TW" altLang="en-US" b="0" dirty="0" smtClean="0"/>
            </a:br>
            <a:r>
              <a:rPr lang="zh-TW" altLang="en-US" b="0" dirty="0" smtClean="0"/>
              <a:t>　	</a:t>
            </a:r>
            <a:r>
              <a:rPr lang="en-US" altLang="zh-TW" b="0" dirty="0" smtClean="0"/>
              <a:t>(5) </a:t>
            </a:r>
            <a:r>
              <a:rPr lang="zh-TW" altLang="en-US" b="0" dirty="0" smtClean="0"/>
              <a:t>港區通行證</a:t>
            </a:r>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小額支付平臺使用狀況</a:t>
            </a:r>
            <a:br>
              <a:rPr lang="zh-TW" altLang="en-US" dirty="0" smtClean="0"/>
            </a:br>
            <a:endParaRPr lang="zh-TW" altLang="en-US" dirty="0"/>
          </a:p>
        </p:txBody>
      </p:sp>
      <p:sp>
        <p:nvSpPr>
          <p:cNvPr id="4" name="文字方塊 5"/>
          <p:cNvSpPr txBox="1">
            <a:spLocks noGrp="1" noChangeArrowheads="1"/>
          </p:cNvSpPr>
          <p:nvPr>
            <p:ph idx="1"/>
          </p:nvPr>
        </p:nvSpPr>
        <p:spPr bwMode="auto">
          <a:xfrm>
            <a:off x="549798" y="1980746"/>
            <a:ext cx="8135938" cy="338554"/>
          </a:xfrm>
          <a:prstGeom prst="rect">
            <a:avLst/>
          </a:prstGeom>
          <a:noFill/>
          <a:ln w="9525">
            <a:noFill/>
            <a:miter lim="800000"/>
            <a:headEnd/>
            <a:tailEnd/>
          </a:ln>
        </p:spPr>
        <p:txBody>
          <a:bodyPr>
            <a:spAutoFit/>
          </a:bodyPr>
          <a:lstStyle/>
          <a:p>
            <a:pPr algn="r">
              <a:buNone/>
            </a:pPr>
            <a:r>
              <a:rPr lang="en-US" altLang="zh-TW" sz="1600" b="0" dirty="0"/>
              <a:t>(</a:t>
            </a:r>
            <a:r>
              <a:rPr lang="zh-TW" altLang="en-US" sz="1600" b="0" dirty="0"/>
              <a:t>統計截止日：</a:t>
            </a:r>
            <a:r>
              <a:rPr lang="en-US" altLang="zh-TW" sz="1600" b="0" dirty="0">
                <a:cs typeface="Times New Roman" pitchFamily="18" charset="0"/>
              </a:rPr>
              <a:t>102</a:t>
            </a:r>
            <a:r>
              <a:rPr lang="zh-TW" altLang="en-US" sz="1600" b="0" dirty="0" smtClean="0">
                <a:cs typeface="Times New Roman" pitchFamily="18" charset="0"/>
              </a:rPr>
              <a:t>年</a:t>
            </a:r>
            <a:r>
              <a:rPr lang="en-US" altLang="zh-TW" sz="1600" b="0" dirty="0" smtClean="0">
                <a:cs typeface="Times New Roman" pitchFamily="18" charset="0"/>
              </a:rPr>
              <a:t>10</a:t>
            </a:r>
            <a:r>
              <a:rPr lang="zh-TW" altLang="en-US" sz="1600" b="0" dirty="0" smtClean="0">
                <a:cs typeface="Times New Roman" pitchFamily="18" charset="0"/>
              </a:rPr>
              <a:t>月</a:t>
            </a:r>
            <a:r>
              <a:rPr lang="en-US" altLang="zh-TW" sz="1600" b="0" dirty="0" smtClean="0">
                <a:cs typeface="Times New Roman" pitchFamily="18" charset="0"/>
              </a:rPr>
              <a:t>31</a:t>
            </a:r>
            <a:r>
              <a:rPr lang="zh-TW" altLang="en-US" sz="1600" b="0" dirty="0">
                <a:cs typeface="Times New Roman" pitchFamily="18" charset="0"/>
              </a:rPr>
              <a:t>日</a:t>
            </a:r>
            <a:r>
              <a:rPr lang="en-US" altLang="zh-TW" sz="1600" b="0" dirty="0"/>
              <a:t>)</a:t>
            </a:r>
            <a:endParaRPr lang="zh-TW" altLang="en-US" sz="1600" b="0" dirty="0"/>
          </a:p>
        </p:txBody>
      </p:sp>
      <p:graphicFrame>
        <p:nvGraphicFramePr>
          <p:cNvPr id="6" name="內容版面配置區 4"/>
          <p:cNvGraphicFramePr>
            <a:graphicFrameLocks/>
          </p:cNvGraphicFramePr>
          <p:nvPr/>
        </p:nvGraphicFramePr>
        <p:xfrm>
          <a:off x="528638" y="2349500"/>
          <a:ext cx="8147048" cy="2362200"/>
        </p:xfrm>
        <a:graphic>
          <a:graphicData uri="http://schemas.openxmlformats.org/drawingml/2006/table">
            <a:tbl>
              <a:tblPr/>
              <a:tblGrid>
                <a:gridCol w="2015001"/>
                <a:gridCol w="1596443"/>
                <a:gridCol w="1513104"/>
                <a:gridCol w="1511250"/>
                <a:gridCol w="1511250"/>
              </a:tblGrid>
              <a:tr h="39039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規費</a:t>
                      </a:r>
                      <a:endPar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100</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101</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102</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合計</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391120">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zh-TW" altLang="en-US" sz="1800" b="0" i="0" u="none" strike="noStrike" cap="none" normalizeH="0" baseline="0" dirty="0" smtClean="0">
                          <a:ln>
                            <a:noFill/>
                          </a:ln>
                          <a:solidFill>
                            <a:srgbClr val="6600CC"/>
                          </a:solidFill>
                          <a:effectLst/>
                          <a:latin typeface="微軟正黑體" pitchFamily="34" charset="-120"/>
                          <a:ea typeface="微軟正黑體" pitchFamily="34" charset="-120"/>
                        </a:rPr>
                        <a:t>件數</a:t>
                      </a:r>
                      <a:endParaRPr kumimoji="0" lang="en-US" altLang="zh-TW" sz="1800" b="0" i="0" u="none" strike="noStrike" cap="none" normalizeH="0" baseline="0" dirty="0" smtClean="0">
                        <a:ln>
                          <a:noFill/>
                        </a:ln>
                        <a:solidFill>
                          <a:srgbClr val="6600CC"/>
                        </a:solidFill>
                        <a:effectLst/>
                        <a:latin typeface="微軟正黑體" pitchFamily="34" charset="-120"/>
                        <a:ea typeface="微軟正黑體" pitchFamily="34" charset="-12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27,140</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28,411</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29,279</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88,090</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371926">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zh-TW" altLang="en-US" sz="1800" b="0" i="0" u="none" strike="noStrike" cap="none" normalizeH="0" baseline="0" dirty="0" smtClean="0">
                          <a:ln>
                            <a:noFill/>
                          </a:ln>
                          <a:solidFill>
                            <a:srgbClr val="6600CC"/>
                          </a:solidFill>
                          <a:effectLst/>
                          <a:latin typeface="微軟正黑體" pitchFamily="34" charset="-120"/>
                          <a:ea typeface="微軟正黑體" pitchFamily="34" charset="-120"/>
                        </a:rPr>
                        <a:t>金額</a:t>
                      </a:r>
                      <a:endParaRPr kumimoji="0" lang="en-US" altLang="zh-TW" sz="1800" b="0" i="0" u="none" strike="noStrike" cap="none" normalizeH="0" baseline="0" dirty="0" smtClean="0">
                        <a:ln>
                          <a:noFill/>
                        </a:ln>
                        <a:solidFill>
                          <a:srgbClr val="6600CC"/>
                        </a:solidFill>
                        <a:effectLst/>
                        <a:latin typeface="微軟正黑體" pitchFamily="34" charset="-120"/>
                        <a:ea typeface="微軟正黑體" pitchFamily="34" charset="-12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39,049,075</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46,612,958</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43,339,380</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133,745,133</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1841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mn-cs"/>
                        </a:rPr>
                        <a:t>罰鍰</a:t>
                      </a:r>
                      <a:endPar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mn-cs"/>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100</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101</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102</a:t>
                      </a: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年</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kern="1200" cap="none" normalizeH="0" baseline="0" dirty="0" smtClean="0">
                          <a:ln>
                            <a:noFill/>
                          </a:ln>
                          <a:solidFill>
                            <a:schemeClr val="accent1">
                              <a:lumMod val="50000"/>
                            </a:schemeClr>
                          </a:solidFill>
                          <a:effectLst/>
                          <a:latin typeface="微軟正黑體" pitchFamily="34" charset="-120"/>
                          <a:ea typeface="微軟正黑體" pitchFamily="34" charset="-120"/>
                          <a:cs typeface="Times New Roman" pitchFamily="18" charset="0"/>
                        </a:rPr>
                        <a:t>合計</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r>
              <a:tr h="371926">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zh-TW" altLang="en-US" sz="1800" b="0" i="0" u="none" strike="noStrike" cap="none" normalizeH="0" baseline="0" dirty="0" smtClean="0">
                          <a:ln>
                            <a:noFill/>
                          </a:ln>
                          <a:solidFill>
                            <a:srgbClr val="6600CC"/>
                          </a:solidFill>
                          <a:effectLst/>
                          <a:latin typeface="微軟正黑體" pitchFamily="34" charset="-120"/>
                          <a:ea typeface="微軟正黑體" pitchFamily="34" charset="-120"/>
                        </a:rPr>
                        <a:t>件數</a:t>
                      </a:r>
                      <a:endParaRPr kumimoji="0" lang="en-US" altLang="zh-TW" sz="1800" b="0" i="0" u="none" strike="noStrike" cap="none" normalizeH="0" baseline="0" dirty="0" smtClean="0">
                        <a:ln>
                          <a:noFill/>
                        </a:ln>
                        <a:solidFill>
                          <a:srgbClr val="6600CC"/>
                        </a:solidFill>
                        <a:effectLst/>
                        <a:latin typeface="微軟正黑體" pitchFamily="34" charset="-120"/>
                        <a:ea typeface="微軟正黑體" pitchFamily="34" charset="-12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348</a:t>
                      </a:r>
                      <a:endPar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937</a:t>
                      </a:r>
                      <a:endPar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1,062</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2,376</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1841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zh-TW" altLang="en-US" sz="1800" b="0" i="0" u="none" strike="noStrike" kern="1200" cap="none" normalizeH="0" baseline="0" dirty="0" smtClean="0">
                          <a:ln>
                            <a:noFill/>
                          </a:ln>
                          <a:solidFill>
                            <a:srgbClr val="6600CC"/>
                          </a:solidFill>
                          <a:effectLst/>
                          <a:latin typeface="微軟正黑體" pitchFamily="34" charset="-120"/>
                          <a:ea typeface="微軟正黑體" pitchFamily="34" charset="-120"/>
                          <a:cs typeface="+mn-cs"/>
                        </a:rPr>
                        <a:t>金額</a:t>
                      </a:r>
                      <a:endParaRPr kumimoji="0" lang="en-US" altLang="zh-TW" sz="1800" b="0" i="0" u="none" strike="noStrike" kern="1200" cap="none" normalizeH="0" baseline="0" dirty="0" smtClean="0">
                        <a:ln>
                          <a:noFill/>
                        </a:ln>
                        <a:solidFill>
                          <a:srgbClr val="6600CC"/>
                        </a:solidFill>
                        <a:effectLst/>
                        <a:latin typeface="微軟正黑體" pitchFamily="34" charset="-120"/>
                        <a:ea typeface="微軟正黑體" pitchFamily="34" charset="-120"/>
                        <a:cs typeface="+mn-cs"/>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6,313,750</a:t>
                      </a:r>
                      <a:endPar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14,848,548</a:t>
                      </a:r>
                      <a:endPar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6,310,625</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altLang="zh-TW" sz="1800" b="0" i="0" u="none" strike="noStrike" kern="1200"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27,916,723</a:t>
                      </a:r>
                    </a:p>
                  </a:txBody>
                  <a:tcPr marL="91438" marR="91438"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425449" y="2552700"/>
            <a:ext cx="8507535" cy="1446544"/>
          </a:xfrm>
        </p:spPr>
        <p:txBody>
          <a:bodyPr/>
          <a:lstStyle/>
          <a:p>
            <a:pPr>
              <a:spcBef>
                <a:spcPct val="0"/>
              </a:spcBef>
              <a:buBlip>
                <a:blip r:embed="rId2"/>
              </a:buBlip>
            </a:pPr>
            <a:r>
              <a:rPr lang="zh-TW" altLang="en-US" sz="36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航港資訊系統未來發展計畫</a:t>
            </a:r>
            <a:r>
              <a:rPr lang="en-US" altLang="zh-TW" sz="36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(102-105</a:t>
            </a:r>
            <a:r>
              <a:rPr lang="zh-TW" altLang="en-US" sz="36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年</a:t>
            </a:r>
            <a:r>
              <a:rPr lang="en-US" altLang="zh-TW" sz="36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rPr>
              <a:t>)</a:t>
            </a:r>
          </a:p>
        </p:txBody>
      </p:sp>
      <p:pic>
        <p:nvPicPr>
          <p:cNvPr id="9" name="圖片 8" descr="cloudy-sun.png"/>
          <p:cNvPicPr>
            <a:picLocks noChangeAspect="1"/>
          </p:cNvPicPr>
          <p:nvPr/>
        </p:nvPicPr>
        <p:blipFill>
          <a:blip r:embed="rId3" cstate="print"/>
          <a:stretch>
            <a:fillRect/>
          </a:stretch>
        </p:blipFill>
        <p:spPr>
          <a:xfrm>
            <a:off x="5354527" y="3140964"/>
            <a:ext cx="3717032" cy="3717032"/>
          </a:xfrm>
          <a:prstGeom prst="rect">
            <a:avLst/>
          </a:prstGeom>
        </p:spPr>
      </p:pic>
      <p:sp>
        <p:nvSpPr>
          <p:cNvPr id="2" name="標題 1"/>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439500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539750" y="1004835"/>
            <a:ext cx="8135938" cy="5245240"/>
          </a:xfrm>
          <a:solidFill>
            <a:schemeClr val="bg1"/>
          </a:solidFill>
        </p:spPr>
        <p:txBody>
          <a:bodyPr/>
          <a:lstStyle/>
          <a:p>
            <a:pPr marL="342900" lvl="1" indent="-342900">
              <a:buClr>
                <a:schemeClr val="tx2"/>
              </a:buClr>
              <a:buBlip>
                <a:blip r:embed="rId3"/>
              </a:buBlip>
              <a:defRPr/>
            </a:pPr>
            <a:r>
              <a:rPr lang="zh-TW" altLang="en-US" sz="2600" b="1" dirty="0" smtClean="0">
                <a:solidFill>
                  <a:schemeClr val="tx1"/>
                </a:solidFill>
                <a:cs typeface="微軟正黑體"/>
              </a:rPr>
              <a:t>介接關港貿國家單一窗口，建置航港發展共用資料庫。</a:t>
            </a:r>
            <a:endParaRPr lang="en-US" altLang="zh-TW" sz="2600" b="1" dirty="0" smtClean="0">
              <a:solidFill>
                <a:schemeClr val="tx1"/>
              </a:solidFill>
              <a:cs typeface="微軟正黑體"/>
            </a:endParaRPr>
          </a:p>
          <a:p>
            <a:pPr marL="342900" lvl="1" indent="-342900">
              <a:buClr>
                <a:schemeClr val="tx2"/>
              </a:buClr>
              <a:buBlip>
                <a:blip r:embed="rId3"/>
              </a:buBlip>
              <a:defRPr/>
            </a:pPr>
            <a:r>
              <a:rPr lang="zh-TW" altLang="en-US" sz="2600" b="1" dirty="0" smtClean="0">
                <a:solidFill>
                  <a:schemeClr val="tx1"/>
                </a:solidFill>
                <a:cs typeface="微軟正黑體"/>
              </a:rPr>
              <a:t>整合各港資訊系統與作業流程，發揮港群統合經營綜效。 </a:t>
            </a:r>
            <a:endParaRPr lang="en-US" altLang="zh-TW" sz="2600" b="1" dirty="0" smtClean="0">
              <a:solidFill>
                <a:schemeClr val="tx1"/>
              </a:solidFill>
              <a:cs typeface="微軟正黑體"/>
            </a:endParaRPr>
          </a:p>
          <a:p>
            <a:pPr lvl="1">
              <a:buClrTx/>
              <a:buFont typeface="Wingdings" pitchFamily="2" charset="2"/>
              <a:buChar char="Ø"/>
              <a:defRPr/>
            </a:pPr>
            <a:r>
              <a:rPr lang="zh-TW" altLang="en-US" sz="2000" kern="1200" dirty="0" smtClean="0">
                <a:cs typeface="Times New Roman" pitchFamily="18" charset="0"/>
              </a:rPr>
              <a:t>建置四港一致之港棧資訊系統</a:t>
            </a:r>
            <a:endParaRPr lang="en-US" altLang="zh-TW" sz="2000" kern="1200" dirty="0" smtClean="0">
              <a:cs typeface="Times New Roman" pitchFamily="18" charset="0"/>
            </a:endParaRPr>
          </a:p>
          <a:p>
            <a:pPr lvl="1">
              <a:buClrTx/>
              <a:buFont typeface="Wingdings" pitchFamily="2" charset="2"/>
              <a:buChar char="Ø"/>
              <a:defRPr/>
            </a:pPr>
            <a:r>
              <a:rPr lang="zh-TW" altLang="en-US" sz="2000" kern="1200" dirty="0" smtClean="0">
                <a:cs typeface="Times New Roman" pitchFamily="18" charset="0"/>
              </a:rPr>
              <a:t>建置「一港簽證，多港通行」功能</a:t>
            </a:r>
          </a:p>
          <a:p>
            <a:pPr marL="342900" lvl="1" indent="-342900">
              <a:buClr>
                <a:schemeClr val="tx2"/>
              </a:buClr>
              <a:buBlip>
                <a:blip r:embed="rId3"/>
              </a:buBlip>
              <a:defRPr/>
            </a:pPr>
            <a:r>
              <a:rPr lang="zh-TW" altLang="en-US" sz="2600" b="1" dirty="0" smtClean="0">
                <a:solidFill>
                  <a:schemeClr val="tx1"/>
                </a:solidFill>
                <a:cs typeface="微軟正黑體"/>
              </a:rPr>
              <a:t>運用雲端及行動服務技術，提供便捷航港申辦服務。</a:t>
            </a:r>
          </a:p>
          <a:p>
            <a:pPr lvl="1">
              <a:buClrTx/>
              <a:buFont typeface="Wingdings" pitchFamily="2" charset="2"/>
              <a:buChar char="Ø"/>
              <a:defRPr/>
            </a:pPr>
            <a:r>
              <a:rPr lang="zh-TW" altLang="en-US" sz="2000" kern="1200" dirty="0" smtClean="0">
                <a:cs typeface="Times New Roman" pitchFamily="18" charset="0"/>
              </a:rPr>
              <a:t>雲端技術應用</a:t>
            </a:r>
            <a:endParaRPr lang="en-US" altLang="zh-TW" sz="2000" kern="1200" dirty="0" smtClean="0">
              <a:cs typeface="Times New Roman" pitchFamily="18" charset="0"/>
            </a:endParaRPr>
          </a:p>
          <a:p>
            <a:pPr lvl="1">
              <a:buClrTx/>
              <a:buFont typeface="Wingdings" pitchFamily="2" charset="2"/>
              <a:buChar char="Ø"/>
              <a:defRPr/>
            </a:pPr>
            <a:r>
              <a:rPr lang="en-US" altLang="zh-TW" sz="2000" kern="1200" dirty="0" err="1" smtClean="0">
                <a:cs typeface="Times New Roman" pitchFamily="18" charset="0"/>
              </a:rPr>
              <a:t>MTNet</a:t>
            </a:r>
            <a:r>
              <a:rPr lang="zh-TW" altLang="en-US" sz="2000" kern="1200" dirty="0" smtClean="0">
                <a:cs typeface="Times New Roman" pitchFamily="18" charset="0"/>
              </a:rPr>
              <a:t>提供航政監理行動服務  </a:t>
            </a:r>
          </a:p>
          <a:p>
            <a:pPr lvl="1">
              <a:buClrTx/>
              <a:buFont typeface="Wingdings" pitchFamily="2" charset="2"/>
              <a:buChar char="Ø"/>
              <a:defRPr/>
            </a:pPr>
            <a:r>
              <a:rPr lang="en-US" altLang="zh-TW" sz="2000" kern="1200" dirty="0" err="1" smtClean="0">
                <a:cs typeface="Times New Roman" pitchFamily="18" charset="0"/>
              </a:rPr>
              <a:t>PortNet</a:t>
            </a:r>
            <a:r>
              <a:rPr lang="zh-TW" altLang="en-US" sz="2000" kern="1200" dirty="0" smtClean="0">
                <a:cs typeface="Times New Roman" pitchFamily="18" charset="0"/>
              </a:rPr>
              <a:t>提供港棧行動服務</a:t>
            </a:r>
          </a:p>
          <a:p>
            <a:pPr lvl="1">
              <a:buClrTx/>
              <a:buFont typeface="Wingdings" pitchFamily="2" charset="2"/>
              <a:buChar char="Ø"/>
              <a:defRPr/>
            </a:pPr>
            <a:r>
              <a:rPr lang="zh-TW" altLang="en-US" sz="2000" kern="1200" dirty="0" smtClean="0">
                <a:cs typeface="Times New Roman" pitchFamily="18" charset="0"/>
              </a:rPr>
              <a:t>海技人員管理系統全面提升 </a:t>
            </a:r>
            <a:endParaRPr lang="en-US" altLang="zh-TW" sz="2000" kern="1200" dirty="0" smtClean="0">
              <a:cs typeface="Times New Roman" pitchFamily="18" charset="0"/>
            </a:endParaRPr>
          </a:p>
          <a:p>
            <a:pPr marL="342900" lvl="1" indent="-342900">
              <a:buClr>
                <a:schemeClr val="tx2"/>
              </a:buClr>
              <a:buBlip>
                <a:blip r:embed="rId3"/>
              </a:buBlip>
              <a:defRPr/>
            </a:pPr>
            <a:r>
              <a:rPr lang="zh-TW" altLang="en-US" sz="2600" b="1" dirty="0" smtClean="0">
                <a:solidFill>
                  <a:schemeClr val="tx1"/>
                </a:solidFill>
                <a:cs typeface="微軟正黑體"/>
              </a:rPr>
              <a:t>預期效益</a:t>
            </a:r>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介接關港貿國家單一窗口，建置航港發展共用資料庫。</a:t>
            </a:r>
            <a:endParaRPr lang="zh-TW" altLang="en-US" sz="2400" dirty="0"/>
          </a:p>
        </p:txBody>
      </p:sp>
      <p:sp>
        <p:nvSpPr>
          <p:cNvPr id="3" name="內容版面配置區 2"/>
          <p:cNvSpPr>
            <a:spLocks noGrp="1"/>
          </p:cNvSpPr>
          <p:nvPr>
            <p:ph idx="1"/>
          </p:nvPr>
        </p:nvSpPr>
        <p:spPr/>
        <p:txBody>
          <a:bodyPr/>
          <a:lstStyle/>
          <a:p>
            <a:r>
              <a:rPr lang="zh-TW" altLang="en-US" dirty="0" smtClean="0">
                <a:effectLst>
                  <a:outerShdw blurRad="38100" dist="38100" dir="2700000" algn="tl">
                    <a:srgbClr val="C0C0C0"/>
                  </a:outerShdw>
                </a:effectLst>
                <a:cs typeface="Times New Roman" pitchFamily="18" charset="0"/>
              </a:rPr>
              <a:t>航港發展共用資料庫應用示意圖</a:t>
            </a:r>
            <a:endParaRPr lang="en-US" altLang="zh-TW" dirty="0" smtClean="0">
              <a:effectLst>
                <a:outerShdw blurRad="38100" dist="38100" dir="2700000" algn="tl">
                  <a:srgbClr val="C0C0C0"/>
                </a:outerShdw>
              </a:effectLst>
              <a:cs typeface="Times New Roman" pitchFamily="18" charset="0"/>
            </a:endParaRPr>
          </a:p>
          <a:p>
            <a:pPr>
              <a:buNone/>
            </a:pPr>
            <a:endParaRPr lang="zh-TW" altLang="en-US" dirty="0"/>
          </a:p>
        </p:txBody>
      </p:sp>
      <p:pic>
        <p:nvPicPr>
          <p:cNvPr id="4" name="圖片 3" descr="1.png"/>
          <p:cNvPicPr>
            <a:picLocks noChangeAspect="1"/>
          </p:cNvPicPr>
          <p:nvPr/>
        </p:nvPicPr>
        <p:blipFill>
          <a:blip r:embed="rId3" cstate="print"/>
          <a:stretch>
            <a:fillRect/>
          </a:stretch>
        </p:blipFill>
        <p:spPr>
          <a:xfrm>
            <a:off x="722091" y="1700296"/>
            <a:ext cx="7527605" cy="43210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介接關港貿國家單一窗口，建置航港發展共用資料庫。</a:t>
            </a:r>
            <a:endParaRPr lang="zh-TW" altLang="en-US" sz="2400" dirty="0"/>
          </a:p>
        </p:txBody>
      </p:sp>
      <p:pic>
        <p:nvPicPr>
          <p:cNvPr id="5" name="內容版面配置區 4" descr="3.png"/>
          <p:cNvPicPr>
            <a:picLocks noGrp="1" noChangeAspect="1"/>
          </p:cNvPicPr>
          <p:nvPr>
            <p:ph idx="1"/>
          </p:nvPr>
        </p:nvPicPr>
        <p:blipFill>
          <a:blip r:embed="rId3" cstate="print"/>
          <a:stretch>
            <a:fillRect/>
          </a:stretch>
        </p:blipFill>
        <p:spPr>
          <a:xfrm>
            <a:off x="769733" y="1196975"/>
            <a:ext cx="7675972" cy="47529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整合各港資訊系統與作業流程，發揮港群統合經營綜效。</a:t>
            </a:r>
            <a:endParaRPr lang="zh-TW" altLang="en-US" sz="2400" dirty="0"/>
          </a:p>
        </p:txBody>
      </p:sp>
      <p:sp>
        <p:nvSpPr>
          <p:cNvPr id="6" name="內容版面配置區 5"/>
          <p:cNvSpPr>
            <a:spLocks noGrp="1"/>
          </p:cNvSpPr>
          <p:nvPr>
            <p:ph idx="1"/>
          </p:nvPr>
        </p:nvSpPr>
        <p:spPr/>
        <p:txBody>
          <a:bodyPr/>
          <a:lstStyle/>
          <a:p>
            <a:r>
              <a:rPr lang="zh-TW" altLang="en-US" dirty="0" smtClean="0"/>
              <a:t>四港一致之港棧資訊系統</a:t>
            </a:r>
            <a:endParaRPr lang="en-US" altLang="zh-TW" dirty="0" smtClean="0"/>
          </a:p>
          <a:p>
            <a:pPr>
              <a:buNone/>
            </a:pPr>
            <a:endParaRPr lang="zh-TW" altLang="en-US" dirty="0"/>
          </a:p>
        </p:txBody>
      </p:sp>
      <p:pic>
        <p:nvPicPr>
          <p:cNvPr id="7" name="圖片 6" descr="2.png"/>
          <p:cNvPicPr>
            <a:picLocks noChangeAspect="1"/>
          </p:cNvPicPr>
          <p:nvPr/>
        </p:nvPicPr>
        <p:blipFill>
          <a:blip r:embed="rId3" cstate="print"/>
          <a:stretch>
            <a:fillRect/>
          </a:stretch>
        </p:blipFill>
        <p:spPr>
          <a:xfrm>
            <a:off x="557979" y="1594675"/>
            <a:ext cx="8023313" cy="4655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整合各港資訊系統與作業流程，發揮港群統合經營綜效。</a:t>
            </a:r>
            <a:endParaRPr lang="zh-TW" altLang="en-US" sz="2400" dirty="0"/>
          </a:p>
        </p:txBody>
      </p:sp>
      <p:sp>
        <p:nvSpPr>
          <p:cNvPr id="6" name="內容版面配置區 5"/>
          <p:cNvSpPr>
            <a:spLocks noGrp="1"/>
          </p:cNvSpPr>
          <p:nvPr>
            <p:ph idx="1"/>
          </p:nvPr>
        </p:nvSpPr>
        <p:spPr/>
        <p:txBody>
          <a:bodyPr/>
          <a:lstStyle/>
          <a:p>
            <a:r>
              <a:rPr lang="zh-TW" altLang="en-US" dirty="0" smtClean="0"/>
              <a:t>一港簽證、多港通行</a:t>
            </a:r>
            <a:endParaRPr lang="zh-TW" altLang="en-US" dirty="0"/>
          </a:p>
        </p:txBody>
      </p:sp>
      <p:pic>
        <p:nvPicPr>
          <p:cNvPr id="5" name="圖片 4" descr="4.png"/>
          <p:cNvPicPr>
            <a:picLocks noChangeAspect="1"/>
          </p:cNvPicPr>
          <p:nvPr/>
        </p:nvPicPr>
        <p:blipFill>
          <a:blip r:embed="rId3" cstate="print"/>
          <a:stretch>
            <a:fillRect/>
          </a:stretch>
        </p:blipFill>
        <p:spPr>
          <a:xfrm>
            <a:off x="487640" y="1647314"/>
            <a:ext cx="8023313" cy="4622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a:xfrm>
            <a:off x="425450" y="2552700"/>
            <a:ext cx="8135938" cy="857250"/>
          </a:xfrm>
        </p:spPr>
        <p:txBody>
          <a:bodyPr/>
          <a:lstStyle/>
          <a:p>
            <a:pPr>
              <a:spcBef>
                <a:spcPct val="0"/>
              </a:spcBef>
              <a:buBlip>
                <a:blip r:embed="rId2"/>
              </a:buBlip>
            </a:pPr>
            <a:r>
              <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sym typeface="Apple LiGothic Medium"/>
              </a:rPr>
              <a:t>航港單一窗口服務平臺</a:t>
            </a:r>
            <a:br>
              <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sym typeface="Apple LiGothic Medium"/>
              </a:rPr>
            </a:br>
            <a:endParaRPr lang="zh-TW" altLang="en-US" sz="4400"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cs typeface="+mj-cs"/>
            </a:endParaRPr>
          </a:p>
        </p:txBody>
      </p:sp>
      <p:pic>
        <p:nvPicPr>
          <p:cNvPr id="9" name="圖片 8" descr="cloudy-sun.png"/>
          <p:cNvPicPr>
            <a:picLocks noChangeAspect="1"/>
          </p:cNvPicPr>
          <p:nvPr/>
        </p:nvPicPr>
        <p:blipFill>
          <a:blip r:embed="rId3" cstate="print"/>
          <a:stretch>
            <a:fillRect/>
          </a:stretch>
        </p:blipFill>
        <p:spPr>
          <a:xfrm>
            <a:off x="5354527" y="3140964"/>
            <a:ext cx="3717032" cy="3717032"/>
          </a:xfrm>
          <a:prstGeom prst="rect">
            <a:avLst/>
          </a:prstGeom>
        </p:spPr>
      </p:pic>
      <p:sp>
        <p:nvSpPr>
          <p:cNvPr id="2" name="標題 1"/>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439500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運用雲端及行動服務技術，提供便捷航港申辦服務。</a:t>
            </a:r>
            <a:endParaRPr lang="zh-TW" altLang="en-US" sz="2400" dirty="0"/>
          </a:p>
        </p:txBody>
      </p:sp>
      <p:sp>
        <p:nvSpPr>
          <p:cNvPr id="6" name="內容版面配置區 5"/>
          <p:cNvSpPr>
            <a:spLocks noGrp="1"/>
          </p:cNvSpPr>
          <p:nvPr>
            <p:ph idx="1"/>
          </p:nvPr>
        </p:nvSpPr>
        <p:spPr/>
        <p:txBody>
          <a:bodyPr/>
          <a:lstStyle/>
          <a:p>
            <a:r>
              <a:rPr lang="zh-TW" altLang="en-US" dirty="0" smtClean="0"/>
              <a:t>雲端技術應用</a:t>
            </a:r>
          </a:p>
        </p:txBody>
      </p:sp>
      <p:pic>
        <p:nvPicPr>
          <p:cNvPr id="7" name="圖片 6" descr="9.png"/>
          <p:cNvPicPr>
            <a:picLocks noChangeAspect="1"/>
          </p:cNvPicPr>
          <p:nvPr/>
        </p:nvPicPr>
        <p:blipFill>
          <a:blip r:embed="rId3" cstate="print"/>
          <a:stretch>
            <a:fillRect/>
          </a:stretch>
        </p:blipFill>
        <p:spPr>
          <a:xfrm>
            <a:off x="601623" y="1808703"/>
            <a:ext cx="7919380" cy="446734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運用雲端及行動服務技術，提供便捷航港申辦服務。</a:t>
            </a:r>
            <a:endParaRPr lang="zh-TW" altLang="en-US" sz="2400" dirty="0"/>
          </a:p>
        </p:txBody>
      </p:sp>
      <p:sp>
        <p:nvSpPr>
          <p:cNvPr id="6" name="內容版面配置區 5"/>
          <p:cNvSpPr>
            <a:spLocks noGrp="1"/>
          </p:cNvSpPr>
          <p:nvPr>
            <p:ph idx="1"/>
          </p:nvPr>
        </p:nvSpPr>
        <p:spPr/>
        <p:txBody>
          <a:bodyPr/>
          <a:lstStyle/>
          <a:p>
            <a:r>
              <a:rPr lang="en-US" altLang="zh-TW" dirty="0" err="1" smtClean="0"/>
              <a:t>MTNet</a:t>
            </a:r>
            <a:r>
              <a:rPr lang="zh-TW" altLang="en-US" dirty="0" smtClean="0"/>
              <a:t>及</a:t>
            </a:r>
            <a:r>
              <a:rPr lang="en-US" altLang="zh-TW" dirty="0" err="1" smtClean="0"/>
              <a:t>PortNet</a:t>
            </a:r>
            <a:r>
              <a:rPr lang="zh-TW" altLang="en-US" dirty="0" smtClean="0"/>
              <a:t>行動服務示意圖</a:t>
            </a:r>
          </a:p>
        </p:txBody>
      </p:sp>
      <p:pic>
        <p:nvPicPr>
          <p:cNvPr id="5" name="圖片 4" descr="10.png"/>
          <p:cNvPicPr>
            <a:picLocks noChangeAspect="1"/>
          </p:cNvPicPr>
          <p:nvPr/>
        </p:nvPicPr>
        <p:blipFill>
          <a:blip r:embed="rId3" cstate="print"/>
          <a:stretch>
            <a:fillRect/>
          </a:stretch>
        </p:blipFill>
        <p:spPr>
          <a:xfrm>
            <a:off x="593132" y="1638848"/>
            <a:ext cx="7920880" cy="4600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9" y="462224"/>
            <a:ext cx="7999970" cy="445826"/>
          </a:xfrm>
        </p:spPr>
        <p:txBody>
          <a:bodyPr/>
          <a:lstStyle/>
          <a:p>
            <a:r>
              <a:rPr lang="zh-TW" altLang="en-US" sz="2400" dirty="0" smtClean="0"/>
              <a:t>運用雲端及行動服務技術，提供便捷航港申辦服務。</a:t>
            </a:r>
            <a:endParaRPr lang="zh-TW" altLang="en-US" sz="2400" dirty="0"/>
          </a:p>
        </p:txBody>
      </p:sp>
      <p:sp>
        <p:nvSpPr>
          <p:cNvPr id="6" name="內容版面配置區 5"/>
          <p:cNvSpPr>
            <a:spLocks noGrp="1"/>
          </p:cNvSpPr>
          <p:nvPr>
            <p:ph idx="1"/>
          </p:nvPr>
        </p:nvSpPr>
        <p:spPr/>
        <p:txBody>
          <a:bodyPr/>
          <a:lstStyle/>
          <a:p>
            <a:r>
              <a:rPr lang="zh-TW" altLang="en-US" spc="50" dirty="0" smtClean="0">
                <a:ln w="11430"/>
              </a:rPr>
              <a:t>海技人員管理系統</a:t>
            </a:r>
            <a:endParaRPr lang="en-US" altLang="zh-TW" spc="50" dirty="0" smtClean="0">
              <a:ln w="11430"/>
            </a:endParaRPr>
          </a:p>
          <a:p>
            <a:pPr>
              <a:buNone/>
            </a:pPr>
            <a:r>
              <a:rPr lang="zh-TW" altLang="en-US" sz="2000" dirty="0" smtClean="0"/>
              <a:t>船員測驗、訓練、檢覈及申請核發證書作業系統規劃與建置</a:t>
            </a:r>
          </a:p>
          <a:p>
            <a:pPr>
              <a:buNone/>
            </a:pPr>
            <a:r>
              <a:rPr lang="zh-TW" altLang="en-US" sz="2000" dirty="0" smtClean="0"/>
              <a:t>船員服務手冊電子化整體規劃、設計及建置</a:t>
            </a:r>
          </a:p>
          <a:p>
            <a:pPr>
              <a:buNone/>
            </a:pPr>
            <a:r>
              <a:rPr lang="zh-TW" altLang="en-US" sz="2000" dirty="0" smtClean="0"/>
              <a:t>新版船員服務手冊</a:t>
            </a:r>
          </a:p>
          <a:p>
            <a:pPr>
              <a:buNone/>
            </a:pPr>
            <a:endParaRPr lang="zh-TW" altLang="en-US" dirty="0" smtClean="0"/>
          </a:p>
        </p:txBody>
      </p:sp>
      <p:pic>
        <p:nvPicPr>
          <p:cNvPr id="7" name="圖片 6" descr="11.png"/>
          <p:cNvPicPr>
            <a:picLocks noChangeAspect="1"/>
          </p:cNvPicPr>
          <p:nvPr/>
        </p:nvPicPr>
        <p:blipFill>
          <a:blip r:embed="rId3" cstate="print"/>
          <a:stretch>
            <a:fillRect/>
          </a:stretch>
        </p:blipFill>
        <p:spPr>
          <a:xfrm>
            <a:off x="554641" y="2797023"/>
            <a:ext cx="8016603" cy="35181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4"/>
          <p:cNvSpPr>
            <a:spLocks noChangeArrowheads="1"/>
          </p:cNvSpPr>
          <p:nvPr/>
        </p:nvSpPr>
        <p:spPr bwMode="auto">
          <a:xfrm>
            <a:off x="251520" y="52628"/>
            <a:ext cx="8892480" cy="1000108"/>
          </a:xfrm>
          <a:prstGeom prst="rect">
            <a:avLst/>
          </a:prstGeom>
          <a:noFill/>
          <a:ln w="9525">
            <a:noFill/>
            <a:miter lim="800000"/>
            <a:headEnd/>
            <a:tailEnd/>
          </a:ln>
        </p:spPr>
        <p:txBody>
          <a:bodyPr anchor="ctr"/>
          <a:lstStyle/>
          <a:p>
            <a:pPr>
              <a:lnSpc>
                <a:spcPct val="85000"/>
              </a:lnSpc>
            </a:pPr>
            <a:r>
              <a:rPr lang="zh-CN" altLang="en-US" sz="4400" b="1" dirty="0" smtClean="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atin typeface="微軟正黑體" pitchFamily="34" charset="-120"/>
                <a:ea typeface="微軟正黑體" pitchFamily="34" charset="-120"/>
                <a:cs typeface="+mj-cs"/>
              </a:rPr>
              <a:t>預期效益</a:t>
            </a:r>
            <a:endParaRPr lang="zh-CN" altLang="en-US" sz="4400" b="1" dirty="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atin typeface="微軟正黑體" pitchFamily="34" charset="-120"/>
              <a:ea typeface="微軟正黑體" pitchFamily="34" charset="-120"/>
              <a:cs typeface="+mj-cs"/>
            </a:endParaRPr>
          </a:p>
        </p:txBody>
      </p:sp>
      <p:pic>
        <p:nvPicPr>
          <p:cNvPr id="6" name="內容版面配置區 5" descr="14.png"/>
          <p:cNvPicPr>
            <a:picLocks noGrp="1" noChangeAspect="1"/>
          </p:cNvPicPr>
          <p:nvPr>
            <p:ph idx="1"/>
          </p:nvPr>
        </p:nvPicPr>
        <p:blipFill>
          <a:blip r:embed="rId2" cstate="print"/>
          <a:stretch>
            <a:fillRect/>
          </a:stretch>
        </p:blipFill>
        <p:spPr>
          <a:xfrm>
            <a:off x="611304" y="1196975"/>
            <a:ext cx="7992830" cy="4752975"/>
          </a:xfrm>
        </p:spPr>
      </p:pic>
    </p:spTree>
    <p:extLst>
      <p:ext uri="{BB962C8B-B14F-4D97-AF65-F5344CB8AC3E}">
        <p14:creationId xmlns:p14="http://schemas.microsoft.com/office/powerpoint/2010/main" val="1073509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a:xfrm>
            <a:off x="407503" y="1196975"/>
            <a:ext cx="8358809" cy="5133487"/>
          </a:xfrm>
        </p:spPr>
        <p:txBody>
          <a:bodyPr/>
          <a:lstStyle/>
          <a:p>
            <a:pPr>
              <a:buBlip>
                <a:blip r:embed="rId3"/>
              </a:buBlip>
              <a:defRPr/>
            </a:pPr>
            <a:r>
              <a:rPr lang="zh-TW" altLang="en-US" b="0" dirty="0" smtClean="0">
                <a:cs typeface="微軟正黑體"/>
              </a:rPr>
              <a:t>航港單一窗口於民國</a:t>
            </a:r>
            <a:r>
              <a:rPr lang="en-US" altLang="zh-TW" b="0" dirty="0" smtClean="0">
                <a:cs typeface="微軟正黑體"/>
              </a:rPr>
              <a:t>95</a:t>
            </a:r>
            <a:r>
              <a:rPr lang="zh-TW" altLang="en-US" b="0" dirty="0" smtClean="0">
                <a:cs typeface="微軟正黑體"/>
              </a:rPr>
              <a:t>年</a:t>
            </a:r>
            <a:r>
              <a:rPr lang="en-US" altLang="zh-TW" b="0" dirty="0" smtClean="0">
                <a:cs typeface="微軟正黑體"/>
              </a:rPr>
              <a:t>1</a:t>
            </a:r>
            <a:r>
              <a:rPr lang="zh-TW" altLang="en-US" b="0" dirty="0" smtClean="0">
                <a:cs typeface="微軟正黑體"/>
              </a:rPr>
              <a:t>月上線。</a:t>
            </a:r>
          </a:p>
          <a:p>
            <a:pPr>
              <a:buBlip>
                <a:blip r:embed="rId3"/>
              </a:buBlip>
              <a:defRPr/>
            </a:pPr>
            <a:r>
              <a:rPr lang="zh-TW" altLang="en-US" b="0" dirty="0" smtClean="0">
                <a:cs typeface="微軟正黑體"/>
              </a:rPr>
              <a:t>各港務局發展港務系統之初，由各港務局各自依照不同業務特性、不同作業需求，分年度逐步建置各港資訊系統。</a:t>
            </a:r>
          </a:p>
          <a:p>
            <a:pPr>
              <a:buBlip>
                <a:blip r:embed="rId3"/>
              </a:buBlip>
              <a:defRPr/>
            </a:pPr>
            <a:r>
              <a:rPr lang="zh-TW" altLang="en-US" b="0" dirty="0" smtClean="0">
                <a:cs typeface="微軟正黑體"/>
              </a:rPr>
              <a:t>由於各港務局各自開發系統之故，</a:t>
            </a:r>
            <a:r>
              <a:rPr lang="zh-TW" altLang="en-US" b="0" dirty="0" smtClean="0">
                <a:solidFill>
                  <a:schemeClr val="accent5">
                    <a:lumMod val="50000"/>
                  </a:schemeClr>
                </a:solidFill>
                <a:cs typeface="微軟正黑體"/>
              </a:rPr>
              <a:t>使用者必須分別於各港系統建立帳號密碼</a:t>
            </a:r>
            <a:r>
              <a:rPr lang="zh-TW" altLang="en-US" b="0" dirty="0" smtClean="0">
                <a:cs typeface="微軟正黑體"/>
              </a:rPr>
              <a:t>。航商業務若橫跨數港，作業人員往往必須記憶數組不同系統的使用者帳號密碼，造成使用者不方便。</a:t>
            </a:r>
          </a:p>
          <a:p>
            <a:pPr>
              <a:buBlip>
                <a:blip r:embed="rId3"/>
              </a:buBlip>
              <a:defRPr/>
            </a:pPr>
            <a:r>
              <a:rPr lang="en-US" altLang="zh-TW" b="0" dirty="0" err="1" smtClean="0">
                <a:cs typeface="微軟正黑體"/>
              </a:rPr>
              <a:t>MTNet</a:t>
            </a:r>
            <a:r>
              <a:rPr lang="en-US" altLang="zh-TW" b="0" dirty="0" smtClean="0">
                <a:cs typeface="微軟正黑體"/>
              </a:rPr>
              <a:t> </a:t>
            </a:r>
            <a:r>
              <a:rPr lang="zh-TW" altLang="en-US" b="0" dirty="0" smtClean="0">
                <a:cs typeface="微軟正黑體"/>
              </a:rPr>
              <a:t>建置之初衷即是希望能透過帳號整合的方式，提供使用者單一簽入之服務，</a:t>
            </a:r>
            <a:r>
              <a:rPr lang="zh-TW" altLang="en-US" b="0" dirty="0" smtClean="0">
                <a:solidFill>
                  <a:schemeClr val="accent5">
                    <a:lumMod val="50000"/>
                  </a:schemeClr>
                </a:solidFill>
                <a:cs typeface="微軟正黑體"/>
              </a:rPr>
              <a:t>透過單一入口便利申辦各港務局之各項服務</a:t>
            </a:r>
            <a:r>
              <a:rPr lang="zh-TW" altLang="en-US" b="0" dirty="0" smtClean="0">
                <a:cs typeface="微軟正黑體"/>
              </a:rPr>
              <a:t>。</a:t>
            </a:r>
          </a:p>
          <a:p>
            <a:pPr lvl="1">
              <a:defRPr/>
            </a:pPr>
            <a:endParaRPr lang="en-US" altLang="zh-TW" sz="2000" dirty="0">
              <a:solidFill>
                <a:schemeClr val="accent5">
                  <a:lumMod val="50000"/>
                </a:schemeClr>
              </a:solidFill>
              <a:latin typeface="Times New Roman" pitchFamily="18" charset="0"/>
              <a:ea typeface="標楷體" pitchFamily="65" charset="-120"/>
            </a:endParaRPr>
          </a:p>
          <a:p>
            <a:endParaRPr lang="zh-TW" altLang="en-US" dirty="0"/>
          </a:p>
        </p:txBody>
      </p:sp>
    </p:spTree>
    <p:extLst>
      <p:ext uri="{BB962C8B-B14F-4D97-AF65-F5344CB8AC3E}">
        <p14:creationId xmlns:p14="http://schemas.microsoft.com/office/powerpoint/2010/main" val="224210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航港資訊系統</a:t>
            </a:r>
            <a:br>
              <a:rPr lang="zh-TW" altLang="en-US" dirty="0" smtClean="0"/>
            </a:br>
            <a:endParaRPr lang="zh-TW" altLang="en-US" dirty="0" smtClean="0"/>
          </a:p>
        </p:txBody>
      </p:sp>
      <p:graphicFrame>
        <p:nvGraphicFramePr>
          <p:cNvPr id="1026" name="物件 1"/>
          <p:cNvGraphicFramePr>
            <a:graphicFrameLocks noGrp="1" noChangeAspect="1"/>
          </p:cNvGraphicFramePr>
          <p:nvPr>
            <p:ph idx="1"/>
          </p:nvPr>
        </p:nvGraphicFramePr>
        <p:xfrm>
          <a:off x="507450" y="1227120"/>
          <a:ext cx="7758409" cy="4752975"/>
        </p:xfrm>
        <a:graphic>
          <a:graphicData uri="http://schemas.openxmlformats.org/presentationml/2006/ole">
            <mc:AlternateContent xmlns:mc="http://schemas.openxmlformats.org/markup-compatibility/2006">
              <mc:Choice xmlns:v="urn:schemas-microsoft-com:vml" Requires="v">
                <p:oleObj spid="_x0000_s1040" name="Visio" r:id="rId4" imgW="8753388" imgH="5362470" progId="">
                  <p:embed/>
                </p:oleObj>
              </mc:Choice>
              <mc:Fallback>
                <p:oleObj name="Visio" r:id="rId4" imgW="8753388" imgH="5362470" progId="">
                  <p:embed/>
                  <p:pic>
                    <p:nvPicPr>
                      <p:cNvPr id="0" name="物件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50" y="1227120"/>
                        <a:ext cx="7758409"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單一簽入 </a:t>
            </a:r>
            <a:r>
              <a:rPr lang="en-US" altLang="zh-TW" dirty="0" smtClean="0"/>
              <a:t>(SSO)</a:t>
            </a:r>
            <a:br>
              <a:rPr lang="en-US" altLang="zh-TW" dirty="0" smtClean="0"/>
            </a:br>
            <a:endParaRPr lang="zh-TW" altLang="en-US" dirty="0"/>
          </a:p>
        </p:txBody>
      </p:sp>
      <p:sp>
        <p:nvSpPr>
          <p:cNvPr id="3" name="內容版面配置區 2"/>
          <p:cNvSpPr>
            <a:spLocks noGrp="1"/>
          </p:cNvSpPr>
          <p:nvPr>
            <p:ph idx="1"/>
          </p:nvPr>
        </p:nvSpPr>
        <p:spPr>
          <a:xfrm>
            <a:off x="539750" y="1004835"/>
            <a:ext cx="8135938" cy="5335675"/>
          </a:xfrm>
        </p:spPr>
        <p:txBody>
          <a:bodyPr/>
          <a:lstStyle/>
          <a:p>
            <a:r>
              <a:rPr lang="en-US" altLang="zh-TW" sz="2800" dirty="0" err="1" smtClean="0">
                <a:cs typeface="Times New Roman" pitchFamily="18" charset="0"/>
              </a:rPr>
              <a:t>MTNet</a:t>
            </a:r>
            <a:r>
              <a:rPr lang="en-US" altLang="zh-TW" sz="2800" dirty="0" smtClean="0">
                <a:cs typeface="Times New Roman" pitchFamily="18" charset="0"/>
              </a:rPr>
              <a:t> </a:t>
            </a:r>
            <a:r>
              <a:rPr lang="zh-TW" altLang="en-US" sz="2800" dirty="0" smtClean="0">
                <a:cs typeface="Times New Roman" pitchFamily="18" charset="0"/>
              </a:rPr>
              <a:t>目前提供兩種登入方式</a:t>
            </a:r>
          </a:p>
          <a:p>
            <a:pPr lvl="1"/>
            <a:r>
              <a:rPr lang="zh-TW" altLang="en-US" sz="2400" dirty="0" smtClean="0">
                <a:cs typeface="Times New Roman" pitchFamily="18" charset="0"/>
              </a:rPr>
              <a:t>使用帳號密碼 </a:t>
            </a:r>
            <a:r>
              <a:rPr lang="en-US" altLang="zh-TW" sz="2400" dirty="0" smtClean="0">
                <a:cs typeface="Times New Roman" pitchFamily="18" charset="0"/>
              </a:rPr>
              <a:t>(</a:t>
            </a:r>
            <a:r>
              <a:rPr lang="zh-TW" altLang="en-US" sz="2400" dirty="0" smtClean="0">
                <a:cs typeface="Times New Roman" pitchFamily="18" charset="0"/>
              </a:rPr>
              <a:t>一般使用者</a:t>
            </a:r>
            <a:r>
              <a:rPr lang="en-US" altLang="zh-TW" sz="2400" dirty="0" smtClean="0">
                <a:cs typeface="Times New Roman" pitchFamily="18" charset="0"/>
              </a:rPr>
              <a:t>)</a:t>
            </a:r>
          </a:p>
          <a:p>
            <a:pPr lvl="1"/>
            <a:r>
              <a:rPr lang="zh-TW" altLang="en-US" sz="2400" dirty="0" smtClean="0">
                <a:cs typeface="Times New Roman" pitchFamily="18" charset="0"/>
              </a:rPr>
              <a:t>使用憑證卡，包含</a:t>
            </a:r>
          </a:p>
          <a:p>
            <a:pPr lvl="2"/>
            <a:r>
              <a:rPr lang="en-US" altLang="zh-TW" dirty="0" smtClean="0">
                <a:solidFill>
                  <a:srgbClr val="3C8C93"/>
                </a:solidFill>
                <a:cs typeface="Times New Roman" pitchFamily="18" charset="0"/>
              </a:rPr>
              <a:t>MOICA </a:t>
            </a:r>
            <a:r>
              <a:rPr lang="zh-TW" altLang="en-US" dirty="0" smtClean="0">
                <a:solidFill>
                  <a:srgbClr val="3C8C93"/>
                </a:solidFill>
              </a:rPr>
              <a:t>自然人憑證 </a:t>
            </a:r>
            <a:r>
              <a:rPr lang="en-US" altLang="zh-TW" dirty="0" smtClean="0">
                <a:solidFill>
                  <a:srgbClr val="3C8C93"/>
                </a:solidFill>
                <a:cs typeface="Times New Roman" pitchFamily="18" charset="0"/>
              </a:rPr>
              <a:t>(</a:t>
            </a:r>
            <a:r>
              <a:rPr lang="zh-TW" altLang="en-US" dirty="0" smtClean="0">
                <a:solidFill>
                  <a:srgbClr val="3C8C93"/>
                </a:solidFill>
              </a:rPr>
              <a:t>一般使用者</a:t>
            </a:r>
            <a:r>
              <a:rPr lang="en-US" altLang="zh-TW" dirty="0" smtClean="0">
                <a:solidFill>
                  <a:srgbClr val="3C8C93"/>
                </a:solidFill>
                <a:cs typeface="Times New Roman" pitchFamily="18" charset="0"/>
              </a:rPr>
              <a:t>)</a:t>
            </a:r>
          </a:p>
          <a:p>
            <a:pPr lvl="2"/>
            <a:r>
              <a:rPr lang="en-US" altLang="zh-TW" dirty="0" smtClean="0">
                <a:solidFill>
                  <a:srgbClr val="3C8C93"/>
                </a:solidFill>
                <a:cs typeface="Times New Roman" pitchFamily="18" charset="0"/>
              </a:rPr>
              <a:t>MOEACA </a:t>
            </a:r>
            <a:r>
              <a:rPr lang="zh-TW" altLang="en-US" dirty="0" smtClean="0">
                <a:solidFill>
                  <a:srgbClr val="3C8C93"/>
                </a:solidFill>
              </a:rPr>
              <a:t>工商憑證 </a:t>
            </a:r>
            <a:r>
              <a:rPr lang="en-US" altLang="zh-TW" dirty="0" smtClean="0">
                <a:solidFill>
                  <a:srgbClr val="3C8C93"/>
                </a:solidFill>
                <a:cs typeface="Times New Roman" pitchFamily="18" charset="0"/>
              </a:rPr>
              <a:t>(</a:t>
            </a:r>
            <a:r>
              <a:rPr lang="zh-TW" altLang="en-US" dirty="0" smtClean="0">
                <a:solidFill>
                  <a:srgbClr val="3C8C93"/>
                </a:solidFill>
              </a:rPr>
              <a:t>公司管理者</a:t>
            </a:r>
            <a:r>
              <a:rPr lang="en-US" altLang="zh-TW" dirty="0" smtClean="0">
                <a:solidFill>
                  <a:srgbClr val="3C8C93"/>
                </a:solidFill>
                <a:cs typeface="Times New Roman" pitchFamily="18" charset="0"/>
              </a:rPr>
              <a:t>)</a:t>
            </a:r>
          </a:p>
          <a:p>
            <a:pPr lvl="2"/>
            <a:r>
              <a:rPr lang="en-US" altLang="zh-TW" dirty="0" smtClean="0">
                <a:solidFill>
                  <a:srgbClr val="3C8C93"/>
                </a:solidFill>
                <a:cs typeface="Times New Roman" pitchFamily="18" charset="0"/>
              </a:rPr>
              <a:t>GCA </a:t>
            </a:r>
            <a:r>
              <a:rPr lang="zh-TW" altLang="en-US" dirty="0" smtClean="0">
                <a:solidFill>
                  <a:srgbClr val="3C8C93"/>
                </a:solidFill>
              </a:rPr>
              <a:t>機關憑證 </a:t>
            </a:r>
            <a:r>
              <a:rPr lang="en-US" altLang="zh-TW" dirty="0" smtClean="0">
                <a:solidFill>
                  <a:srgbClr val="3C8C93"/>
                </a:solidFill>
                <a:cs typeface="Times New Roman" pitchFamily="18" charset="0"/>
              </a:rPr>
              <a:t>(</a:t>
            </a:r>
            <a:r>
              <a:rPr lang="zh-TW" altLang="en-US" dirty="0" smtClean="0">
                <a:solidFill>
                  <a:srgbClr val="3C8C93"/>
                </a:solidFill>
              </a:rPr>
              <a:t>機關管理者</a:t>
            </a:r>
            <a:r>
              <a:rPr lang="en-US" altLang="zh-TW" dirty="0" smtClean="0">
                <a:solidFill>
                  <a:srgbClr val="3C8C93"/>
                </a:solidFill>
                <a:cs typeface="Times New Roman" pitchFamily="18" charset="0"/>
              </a:rPr>
              <a:t>)</a:t>
            </a:r>
          </a:p>
          <a:p>
            <a:pPr lvl="2"/>
            <a:r>
              <a:rPr lang="en-US" altLang="zh-TW" dirty="0" smtClean="0">
                <a:solidFill>
                  <a:srgbClr val="3C8C93"/>
                </a:solidFill>
                <a:cs typeface="Times New Roman" pitchFamily="18" charset="0"/>
              </a:rPr>
              <a:t>XCA </a:t>
            </a:r>
            <a:r>
              <a:rPr lang="zh-TW" altLang="en-US" dirty="0" smtClean="0">
                <a:solidFill>
                  <a:srgbClr val="3C8C93"/>
                </a:solidFill>
              </a:rPr>
              <a:t>組織及團體憑證 </a:t>
            </a:r>
            <a:r>
              <a:rPr lang="en-US" altLang="zh-TW" dirty="0" smtClean="0">
                <a:solidFill>
                  <a:srgbClr val="3C8C93"/>
                </a:solidFill>
                <a:cs typeface="Times New Roman" pitchFamily="18" charset="0"/>
              </a:rPr>
              <a:t>(</a:t>
            </a:r>
            <a:r>
              <a:rPr lang="zh-TW" altLang="en-US" dirty="0" smtClean="0">
                <a:solidFill>
                  <a:srgbClr val="3C8C93"/>
                </a:solidFill>
              </a:rPr>
              <a:t>組織管理者</a:t>
            </a:r>
            <a:r>
              <a:rPr lang="en-US" altLang="zh-TW" dirty="0" smtClean="0">
                <a:solidFill>
                  <a:srgbClr val="3C8C93"/>
                </a:solidFill>
                <a:cs typeface="Times New Roman" pitchFamily="18" charset="0"/>
              </a:rPr>
              <a:t>)</a:t>
            </a:r>
          </a:p>
          <a:p>
            <a:r>
              <a:rPr lang="en-US" altLang="zh-TW" sz="2800" dirty="0" err="1" smtClean="0">
                <a:cs typeface="Times New Roman" pitchFamily="18" charset="0"/>
              </a:rPr>
              <a:t>MTNet</a:t>
            </a:r>
            <a:r>
              <a:rPr lang="en-US" altLang="zh-TW" sz="2800" dirty="0" smtClean="0">
                <a:cs typeface="Times New Roman" pitchFamily="18" charset="0"/>
              </a:rPr>
              <a:t> </a:t>
            </a:r>
            <a:r>
              <a:rPr lang="zh-TW" altLang="en-US" sz="2800" dirty="0" smtClean="0"/>
              <a:t>單一簽入連結超過 </a:t>
            </a:r>
            <a:r>
              <a:rPr lang="en-US" altLang="zh-TW" sz="2800" dirty="0" smtClean="0">
                <a:cs typeface="Times New Roman" pitchFamily="18" charset="0"/>
              </a:rPr>
              <a:t>40 </a:t>
            </a:r>
            <a:r>
              <a:rPr lang="zh-TW" altLang="en-US" sz="2800" dirty="0" smtClean="0"/>
              <a:t>個航港相關應用系統</a:t>
            </a:r>
          </a:p>
          <a:p>
            <a:pPr lvl="1"/>
            <a:r>
              <a:rPr lang="zh-TW" altLang="en-US" sz="2400" dirty="0" smtClean="0"/>
              <a:t>航政監理系統</a:t>
            </a:r>
          </a:p>
          <a:p>
            <a:pPr lvl="1"/>
            <a:r>
              <a:rPr lang="zh-TW" altLang="en-US" sz="2400" dirty="0" smtClean="0"/>
              <a:t>港區通行證通用管理系統</a:t>
            </a:r>
          </a:p>
          <a:p>
            <a:pPr lvl="1"/>
            <a:r>
              <a:rPr lang="zh-TW" altLang="en-US" sz="2400" dirty="0" smtClean="0"/>
              <a:t>各港港灣棧埠申辦系統</a:t>
            </a:r>
          </a:p>
          <a:p>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現況資料統計</a:t>
            </a:r>
            <a:br>
              <a:rPr lang="zh-TW" altLang="en-US" dirty="0" smtClean="0"/>
            </a:br>
            <a:endParaRPr lang="zh-TW" altLang="en-US" dirty="0"/>
          </a:p>
        </p:txBody>
      </p:sp>
      <p:sp>
        <p:nvSpPr>
          <p:cNvPr id="3" name="內容版面配置區 2"/>
          <p:cNvSpPr>
            <a:spLocks noGrp="1"/>
          </p:cNvSpPr>
          <p:nvPr>
            <p:ph idx="1"/>
          </p:nvPr>
        </p:nvSpPr>
        <p:spPr/>
        <p:txBody>
          <a:bodyPr/>
          <a:lstStyle/>
          <a:p>
            <a:r>
              <a:rPr lang="en-US" altLang="zh-TW" dirty="0" smtClean="0"/>
              <a:t>102</a:t>
            </a:r>
            <a:r>
              <a:rPr lang="zh-TW" altLang="en-US" dirty="0" smtClean="0"/>
              <a:t>年</a:t>
            </a:r>
            <a:r>
              <a:rPr lang="zh-TW" altLang="en-US" dirty="0" smtClean="0">
                <a:cs typeface="Times New Roman" pitchFamily="18" charset="0"/>
              </a:rPr>
              <a:t>度</a:t>
            </a:r>
            <a:r>
              <a:rPr lang="en-US" altLang="zh-TW" dirty="0" smtClean="0">
                <a:cs typeface="Times New Roman" pitchFamily="18" charset="0"/>
              </a:rPr>
              <a:t>1</a:t>
            </a:r>
            <a:r>
              <a:rPr lang="zh-TW" altLang="en-US" dirty="0" smtClean="0">
                <a:cs typeface="Times New Roman" pitchFamily="18" charset="0"/>
              </a:rPr>
              <a:t>月</a:t>
            </a:r>
            <a:r>
              <a:rPr lang="en-US" altLang="zh-TW" dirty="0" smtClean="0">
                <a:cs typeface="Times New Roman" pitchFamily="18" charset="0"/>
              </a:rPr>
              <a:t>~10</a:t>
            </a:r>
            <a:r>
              <a:rPr lang="zh-TW" altLang="en-US" dirty="0" smtClean="0">
                <a:cs typeface="Times New Roman" pitchFamily="18" charset="0"/>
              </a:rPr>
              <a:t>月</a:t>
            </a:r>
            <a:r>
              <a:rPr lang="zh-TW" altLang="en-US" dirty="0" smtClean="0"/>
              <a:t>使用者申請帳號人數累計</a:t>
            </a:r>
          </a:p>
          <a:p>
            <a:pPr>
              <a:buNone/>
            </a:pPr>
            <a:endParaRPr lang="zh-TW" altLang="en-US" dirty="0"/>
          </a:p>
        </p:txBody>
      </p:sp>
      <p:pic>
        <p:nvPicPr>
          <p:cNvPr id="5" name="圖片 4" descr="1.png"/>
          <p:cNvPicPr>
            <a:picLocks noChangeAspect="1"/>
          </p:cNvPicPr>
          <p:nvPr/>
        </p:nvPicPr>
        <p:blipFill>
          <a:blip r:embed="rId2" cstate="print"/>
          <a:stretch>
            <a:fillRect/>
          </a:stretch>
        </p:blipFill>
        <p:spPr>
          <a:xfrm>
            <a:off x="1259049" y="1980000"/>
            <a:ext cx="6480000" cy="38514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現況資料統計</a:t>
            </a:r>
            <a:endParaRPr lang="zh-TW" altLang="en-US" dirty="0"/>
          </a:p>
        </p:txBody>
      </p:sp>
      <p:sp>
        <p:nvSpPr>
          <p:cNvPr id="3" name="內容版面配置區 2"/>
          <p:cNvSpPr>
            <a:spLocks noGrp="1"/>
          </p:cNvSpPr>
          <p:nvPr>
            <p:ph idx="1"/>
          </p:nvPr>
        </p:nvSpPr>
        <p:spPr/>
        <p:txBody>
          <a:bodyPr/>
          <a:lstStyle/>
          <a:p>
            <a:r>
              <a:rPr lang="en-US" altLang="zh-TW" dirty="0" smtClean="0"/>
              <a:t>102</a:t>
            </a:r>
            <a:r>
              <a:rPr lang="zh-TW" altLang="en-US" dirty="0" smtClean="0"/>
              <a:t>年度</a:t>
            </a:r>
            <a:r>
              <a:rPr lang="en-US" altLang="zh-TW" dirty="0" smtClean="0">
                <a:cs typeface="Times New Roman" pitchFamily="18" charset="0"/>
              </a:rPr>
              <a:t>1</a:t>
            </a:r>
            <a:r>
              <a:rPr lang="zh-TW" altLang="en-US" dirty="0" smtClean="0">
                <a:cs typeface="Times New Roman" pitchFamily="18" charset="0"/>
              </a:rPr>
              <a:t>月</a:t>
            </a:r>
            <a:r>
              <a:rPr lang="en-US" altLang="zh-TW" dirty="0" smtClean="0">
                <a:cs typeface="Times New Roman" pitchFamily="18" charset="0"/>
              </a:rPr>
              <a:t>~10</a:t>
            </a:r>
            <a:r>
              <a:rPr lang="zh-TW" altLang="en-US" dirty="0" smtClean="0">
                <a:cs typeface="Times New Roman" pitchFamily="18" charset="0"/>
              </a:rPr>
              <a:t>月</a:t>
            </a:r>
            <a:r>
              <a:rPr lang="zh-TW" altLang="en-US" dirty="0" smtClean="0"/>
              <a:t>航運業者申請帳號公司數累計</a:t>
            </a:r>
          </a:p>
          <a:p>
            <a:pPr>
              <a:buNone/>
            </a:pPr>
            <a:endParaRPr lang="zh-TW" altLang="en-US" dirty="0"/>
          </a:p>
        </p:txBody>
      </p:sp>
      <p:pic>
        <p:nvPicPr>
          <p:cNvPr id="5" name="圖片 4" descr="2.png"/>
          <p:cNvPicPr>
            <a:picLocks/>
          </p:cNvPicPr>
          <p:nvPr/>
        </p:nvPicPr>
        <p:blipFill>
          <a:blip r:embed="rId2" cstate="print"/>
          <a:stretch>
            <a:fillRect/>
          </a:stretch>
        </p:blipFill>
        <p:spPr>
          <a:xfrm>
            <a:off x="1300196" y="1980000"/>
            <a:ext cx="6480000" cy="385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102</a:t>
            </a:r>
            <a:r>
              <a:rPr lang="zh-TW" altLang="en-US" dirty="0" smtClean="0"/>
              <a:t>年度維運案新增功能</a:t>
            </a:r>
            <a:br>
              <a:rPr lang="zh-TW" altLang="en-US" dirty="0" smtClean="0"/>
            </a:br>
            <a:endParaRPr lang="zh-TW" altLang="en-US" dirty="0"/>
          </a:p>
        </p:txBody>
      </p:sp>
      <p:sp>
        <p:nvSpPr>
          <p:cNvPr id="3" name="內容版面配置區 2"/>
          <p:cNvSpPr>
            <a:spLocks noGrp="1"/>
          </p:cNvSpPr>
          <p:nvPr>
            <p:ph idx="1"/>
          </p:nvPr>
        </p:nvSpPr>
        <p:spPr/>
        <p:txBody>
          <a:bodyPr/>
          <a:lstStyle/>
          <a:p>
            <a:r>
              <a:rPr lang="zh-TW" altLang="zh-TW" sz="2800" dirty="0" smtClean="0">
                <a:solidFill>
                  <a:srgbClr val="000000"/>
                </a:solidFill>
                <a:cs typeface="Ebrima" pitchFamily="2" charset="0"/>
              </a:rPr>
              <a:t>新增</a:t>
            </a:r>
            <a:r>
              <a:rPr lang="en-US" altLang="zh-TW" sz="2800" dirty="0" err="1" smtClean="0">
                <a:solidFill>
                  <a:srgbClr val="000000"/>
                </a:solidFill>
                <a:cs typeface="Times New Roman" pitchFamily="18" charset="0"/>
              </a:rPr>
              <a:t>MTNet</a:t>
            </a:r>
            <a:r>
              <a:rPr lang="zh-TW" altLang="zh-TW" sz="2800" dirty="0" smtClean="0">
                <a:solidFill>
                  <a:srgbClr val="000000"/>
                </a:solidFill>
                <a:cs typeface="Times New Roman" pitchFamily="18" charset="0"/>
              </a:rPr>
              <a:t>首頁與航港局新聞介接功能</a:t>
            </a:r>
            <a:endParaRPr lang="en-US" altLang="zh-TW" sz="2800" dirty="0" smtClean="0">
              <a:solidFill>
                <a:srgbClr val="000000"/>
              </a:solidFill>
              <a:cs typeface="Times New Roman" pitchFamily="18" charset="0"/>
            </a:endParaRPr>
          </a:p>
          <a:p>
            <a:pPr lvl="1"/>
            <a:r>
              <a:rPr lang="zh-TW" altLang="zh-TW" sz="2400" dirty="0" smtClean="0">
                <a:cs typeface="Times New Roman" pitchFamily="18" charset="0"/>
              </a:rPr>
              <a:t>提供介接航港局新聞內容至</a:t>
            </a:r>
            <a:r>
              <a:rPr lang="en-US" altLang="zh-TW" sz="2400" dirty="0" smtClean="0">
                <a:cs typeface="Times New Roman" pitchFamily="18" charset="0"/>
              </a:rPr>
              <a:t> </a:t>
            </a:r>
            <a:r>
              <a:rPr lang="en-US" altLang="zh-TW" sz="2400" dirty="0" err="1" smtClean="0">
                <a:cs typeface="Times New Roman" pitchFamily="18" charset="0"/>
              </a:rPr>
              <a:t>MTNet</a:t>
            </a:r>
            <a:r>
              <a:rPr lang="en-US" altLang="zh-TW" sz="2400" dirty="0" smtClean="0">
                <a:cs typeface="Times New Roman" pitchFamily="18" charset="0"/>
              </a:rPr>
              <a:t> Portal</a:t>
            </a:r>
            <a:r>
              <a:rPr lang="zh-TW" altLang="zh-TW" sz="2400" dirty="0" smtClean="0"/>
              <a:t>，並於每日定期更新與同步新聞資料。</a:t>
            </a:r>
            <a:endParaRPr lang="en-US" altLang="zh-TW" sz="2400" dirty="0" smtClean="0">
              <a:cs typeface="Times New Roman" pitchFamily="18" charset="0"/>
            </a:endParaRPr>
          </a:p>
          <a:p>
            <a:pPr lvl="1">
              <a:buNone/>
            </a:pPr>
            <a:endParaRPr lang="en-US" altLang="zh-TW" dirty="0" smtClean="0">
              <a:cs typeface="Times New Roman" pitchFamily="18" charset="0"/>
            </a:endParaRPr>
          </a:p>
          <a:p>
            <a:r>
              <a:rPr lang="zh-TW" altLang="zh-TW" sz="2800" dirty="0" smtClean="0">
                <a:solidFill>
                  <a:srgbClr val="000000"/>
                </a:solidFill>
              </a:rPr>
              <a:t>資訊安全提升及平台移轉作業</a:t>
            </a:r>
            <a:endParaRPr lang="en-US" altLang="zh-TW" sz="2800" dirty="0" smtClean="0">
              <a:solidFill>
                <a:srgbClr val="000000"/>
              </a:solidFill>
              <a:cs typeface="Times New Roman" pitchFamily="18" charset="0"/>
            </a:endParaRPr>
          </a:p>
          <a:p>
            <a:pPr lvl="1"/>
            <a:r>
              <a:rPr lang="zh-TW" altLang="zh-TW" sz="2400" dirty="0" smtClean="0"/>
              <a:t>透過置換</a:t>
            </a:r>
            <a:r>
              <a:rPr lang="en-US" altLang="zh-TW" sz="2400" dirty="0" err="1" smtClean="0">
                <a:cs typeface="Times New Roman" pitchFamily="18" charset="0"/>
              </a:rPr>
              <a:t>MTNet</a:t>
            </a:r>
            <a:r>
              <a:rPr lang="zh-TW" altLang="zh-TW" sz="2400" dirty="0" smtClean="0"/>
              <a:t>目前技術核心的方式進一步改善</a:t>
            </a:r>
            <a:r>
              <a:rPr lang="en-US" altLang="zh-TW" sz="2400" dirty="0" err="1" smtClean="0">
                <a:cs typeface="Times New Roman" pitchFamily="18" charset="0"/>
              </a:rPr>
              <a:t>MTNet</a:t>
            </a:r>
            <a:r>
              <a:rPr lang="zh-TW" altLang="zh-TW" sz="2400" dirty="0" smtClean="0"/>
              <a:t>資訊安全之架構，同時達到系統效能改良的目的。</a:t>
            </a:r>
            <a:endParaRPr lang="zh-TW" altLang="en-US" sz="2400" dirty="0" smtClean="0"/>
          </a:p>
          <a:p>
            <a:pPr>
              <a:buNone/>
            </a:pPr>
            <a:endParaRPr lang="zh-TW" altLang="en-US" dirty="0"/>
          </a:p>
        </p:txBody>
      </p:sp>
    </p:spTree>
  </p:cSld>
  <p:clrMapOvr>
    <a:masterClrMapping/>
  </p:clrMapOvr>
</p:sld>
</file>

<file path=ppt/theme/theme1.xml><?xml version="1.0" encoding="utf-8"?>
<a:theme xmlns:a="http://schemas.openxmlformats.org/drawingml/2006/main" name="CHT03">
  <a:themeElements>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0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0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0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OP客戶訂單查詢手冊</Template>
  <TotalTime>21947</TotalTime>
  <Words>1303</Words>
  <Application>Microsoft Office PowerPoint</Application>
  <PresentationFormat>如螢幕大小 (4:3)</PresentationFormat>
  <Paragraphs>163</Paragraphs>
  <Slides>34</Slides>
  <Notes>20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CHT03</vt:lpstr>
      <vt:lpstr>Visio</vt:lpstr>
      <vt:lpstr>航港單一窗口(MTNet)簡介</vt:lpstr>
      <vt:lpstr>大綱</vt:lpstr>
      <vt:lpstr>PowerPoint 簡報</vt:lpstr>
      <vt:lpstr>簡介</vt:lpstr>
      <vt:lpstr>航港資訊系統 </vt:lpstr>
      <vt:lpstr>單一簽入 (SSO) </vt:lpstr>
      <vt:lpstr>現況資料統計 </vt:lpstr>
      <vt:lpstr>現況資料統計</vt:lpstr>
      <vt:lpstr>102年度維運案新增功能 </vt:lpstr>
      <vt:lpstr>PowerPoint 簡報</vt:lpstr>
      <vt:lpstr>範圍 </vt:lpstr>
      <vt:lpstr>船舶進出港管理系統 </vt:lpstr>
      <vt:lpstr>航運業管理系統 </vt:lpstr>
      <vt:lpstr>船舶管理系統 </vt:lpstr>
      <vt:lpstr>海運技術人員管理系統 </vt:lpstr>
      <vt:lpstr>整體效益 </vt:lpstr>
      <vt:lpstr>PowerPoint 簡報</vt:lpstr>
      <vt:lpstr>簡介 </vt:lpstr>
      <vt:lpstr>整合前後比較 </vt:lpstr>
      <vt:lpstr>整體效益 </vt:lpstr>
      <vt:lpstr>PowerPoint 簡報</vt:lpstr>
      <vt:lpstr>簡介 </vt:lpstr>
      <vt:lpstr>小額支付平臺使用狀況 </vt:lpstr>
      <vt:lpstr>PowerPoint 簡報</vt:lpstr>
      <vt:lpstr>大綱</vt:lpstr>
      <vt:lpstr>介接關港貿國家單一窗口，建置航港發展共用資料庫。</vt:lpstr>
      <vt:lpstr>介接關港貿國家單一窗口，建置航港發展共用資料庫。</vt:lpstr>
      <vt:lpstr>整合各港資訊系統與作業流程，發揮港群統合經營綜效。</vt:lpstr>
      <vt:lpstr>整合各港資訊系統與作業流程，發揮港群統合經營綜效。</vt:lpstr>
      <vt:lpstr>運用雲端及行動服務技術，提供便捷航港申辦服務。</vt:lpstr>
      <vt:lpstr>運用雲端及行動服務技術，提供便捷航港申辦服務。</vt:lpstr>
      <vt:lpstr>運用雲端及行動服務技術，提供便捷航港申辦服務。</vt:lpstr>
      <vt:lpstr>PowerPoint 簡報</vt:lpstr>
      <vt:lpstr>PowerPoint 簡報</vt:lpstr>
    </vt:vector>
  </TitlesOfParts>
  <Company>chttl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99年度提案審查</dc:title>
  <dc:creator>命題光碟</dc:creator>
  <cp:lastModifiedBy>cecilia</cp:lastModifiedBy>
  <cp:revision>1382</cp:revision>
  <dcterms:created xsi:type="dcterms:W3CDTF">2009-09-01T07:38:32Z</dcterms:created>
  <dcterms:modified xsi:type="dcterms:W3CDTF">2014-01-14T02:31:58Z</dcterms:modified>
</cp:coreProperties>
</file>